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36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61" r:id="rId28"/>
    <p:sldId id="278" r:id="rId29"/>
    <p:sldId id="279" r:id="rId30"/>
    <p:sldId id="280" r:id="rId31"/>
    <p:sldId id="281" r:id="rId32"/>
    <p:sldId id="282" r:id="rId33"/>
    <p:sldId id="362" r:id="rId34"/>
    <p:sldId id="283" r:id="rId35"/>
    <p:sldId id="284" r:id="rId36"/>
    <p:sldId id="285" r:id="rId37"/>
    <p:sldId id="286" r:id="rId38"/>
    <p:sldId id="287" r:id="rId39"/>
    <p:sldId id="289" r:id="rId40"/>
    <p:sldId id="359" r:id="rId41"/>
    <p:sldId id="288" r:id="rId42"/>
    <p:sldId id="290" r:id="rId43"/>
    <p:sldId id="363" r:id="rId44"/>
    <p:sldId id="291" r:id="rId45"/>
    <p:sldId id="292" r:id="rId46"/>
    <p:sldId id="364" r:id="rId47"/>
    <p:sldId id="296" r:id="rId48"/>
    <p:sldId id="294" r:id="rId49"/>
    <p:sldId id="297" r:id="rId50"/>
    <p:sldId id="295" r:id="rId51"/>
    <p:sldId id="365" r:id="rId52"/>
    <p:sldId id="366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F20D-9833-4F3F-A4E0-A2BAFAF565C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yaswanthteja/Complete_SQ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sql-server/sql-server-downloads" TargetMode="External"/><Relationship Id="rId4" Type="http://schemas.openxmlformats.org/officeDocument/2006/relationships/hyperlink" Target="https://www.mysql.com/download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SQLTopics/01.CRUD/01.basic_CRUD.sq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wanthteja/Complete_SQL/blob/master/DataBases/payment.csv" TargetMode="External"/><Relationship Id="rId2" Type="http://schemas.openxmlformats.org/officeDocument/2006/relationships/hyperlink" Target="https://github.com/yaswanthteja/Complete_SQL/blob/master/DataBases/customer.csv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wanthteja/Complete_SQL/blob/master/DataBases/payment.csv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384" y="-13038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7840" y="2434400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4286" y="284873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9111" y="3389762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C5F2-1142-C32D-21C2-BAE542417800}"/>
              </a:ext>
            </a:extLst>
          </p:cNvPr>
          <p:cNvSpPr txBox="1"/>
          <p:nvPr/>
        </p:nvSpPr>
        <p:spPr>
          <a:xfrm>
            <a:off x="3546855" y="5408191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7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F5FEA-D949-D1DA-C5D4-DFD88C882311}"/>
              </a:ext>
            </a:extLst>
          </p:cNvPr>
          <p:cNvSpPr txBox="1"/>
          <p:nvPr/>
        </p:nvSpPr>
        <p:spPr>
          <a:xfrm>
            <a:off x="3546855" y="4391474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103</a:t>
            </a:fld>
            <a:endParaRPr lang="en-IN" spc="-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104</a:t>
            </a:fld>
            <a:endParaRPr lang="en-IN" spc="-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915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105</a:t>
            </a:fld>
            <a:endParaRPr lang="en-IN" spc="-5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30830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106</a:t>
            </a:fld>
            <a:endParaRPr lang="en-IN" spc="-5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107</a:t>
            </a:fld>
            <a:endParaRPr lang="en-IN" spc="-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108</a:t>
            </a:fld>
            <a:endParaRPr lang="en-IN" spc="-5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109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160" y="1145793"/>
            <a:ext cx="10211435" cy="5548313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latin typeface="Calibri"/>
                <a:cs typeface="Calibri"/>
              </a:rPr>
              <a:t>There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mainly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lang="en-GB" sz="2800" b="1" spc="-60" dirty="0">
                <a:latin typeface="Calibri"/>
                <a:cs typeface="Calibri"/>
              </a:rPr>
              <a:t>5 </a:t>
            </a:r>
            <a:r>
              <a:rPr sz="2800" b="1" dirty="0">
                <a:latin typeface="Calibri"/>
                <a:cs typeface="Calibri"/>
              </a:rPr>
              <a:t>types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SQL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commands:</a:t>
            </a:r>
            <a:endParaRPr sz="2800" dirty="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DDL</a:t>
            </a:r>
            <a:r>
              <a:rPr sz="2800" b="1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Definition</a:t>
            </a:r>
            <a:r>
              <a:rPr sz="2800" spc="-1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lang="en-GB" sz="2800" dirty="0">
                <a:latin typeface="+mn-lt"/>
                <a:cs typeface="Calibri"/>
              </a:rPr>
              <a:t> used to define and modify the structure of database 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r>
              <a:rPr lang="en-IN" sz="2800" spc="-145" dirty="0">
                <a:latin typeface="+mn-lt"/>
                <a:cs typeface="Calibri"/>
              </a:rPr>
              <a:t>       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create,</a:t>
            </a:r>
            <a:r>
              <a:rPr sz="2800" spc="-16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alter, </a:t>
            </a:r>
            <a:r>
              <a:rPr sz="2800" spc="-20" dirty="0">
                <a:latin typeface="+mn-lt"/>
                <a:cs typeface="Calibri"/>
              </a:rPr>
              <a:t>drop</a:t>
            </a:r>
            <a:r>
              <a:rPr lang="en-GB" sz="2800" spc="-20" dirty="0">
                <a:latin typeface="+mn-lt"/>
                <a:cs typeface="Calibri"/>
              </a:rPr>
              <a:t>, truncate, rename</a:t>
            </a:r>
          </a:p>
          <a:p>
            <a:pPr marL="12065" marR="338455">
              <a:lnSpc>
                <a:spcPct val="100000"/>
              </a:lnSpc>
              <a:spcBef>
                <a:spcPts val="74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DML</a:t>
            </a:r>
            <a:r>
              <a:rPr sz="2800" b="1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Manipulation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4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 </a:t>
            </a:r>
            <a:r>
              <a:rPr lang="en-GB" sz="2800" spc="-1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manage data inside tables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r>
              <a:rPr lang="en-IN" sz="2800" spc="-10" dirty="0">
                <a:latin typeface="+mn-lt"/>
                <a:cs typeface="Calibri"/>
              </a:rPr>
              <a:t>       </a:t>
            </a:r>
            <a:r>
              <a:rPr sz="2800" dirty="0">
                <a:latin typeface="+mn-lt"/>
                <a:cs typeface="Calibri"/>
              </a:rPr>
              <a:t>insert,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update</a:t>
            </a:r>
            <a:r>
              <a:rPr sz="2800" spc="-6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and</a:t>
            </a:r>
            <a:r>
              <a:rPr sz="2800" spc="-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delete</a:t>
            </a:r>
            <a:endParaRPr lang="en-GB" sz="2800" spc="-10" dirty="0">
              <a:latin typeface="+mn-lt"/>
              <a:cs typeface="Calibri"/>
            </a:endParaRPr>
          </a:p>
          <a:p>
            <a:pPr marL="12065" marR="716915">
              <a:lnSpc>
                <a:spcPct val="100000"/>
              </a:lnSpc>
              <a:spcBef>
                <a:spcPts val="5"/>
              </a:spcBef>
              <a:tabLst>
                <a:tab pos="584200" algn="l"/>
              </a:tabLst>
            </a:pPr>
            <a:endParaRPr sz="2800" dirty="0">
              <a:latin typeface="+mn-lt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2800" b="1" dirty="0">
                <a:latin typeface="+mn-lt"/>
                <a:cs typeface="Calibri"/>
              </a:rPr>
              <a:t>DCL</a:t>
            </a:r>
            <a:r>
              <a:rPr sz="2800" b="1" spc="-13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(Data</a:t>
            </a:r>
            <a:r>
              <a:rPr sz="2800" spc="-150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Control</a:t>
            </a:r>
            <a:r>
              <a:rPr sz="2800" spc="-125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Language):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u</a:t>
            </a:r>
            <a:r>
              <a:rPr lang="en-GB" sz="2800" dirty="0">
                <a:latin typeface="+mn-lt"/>
              </a:rPr>
              <a:t>sed to control access to data in the database.</a:t>
            </a:r>
            <a:endParaRPr lang="en-GB" sz="2800" spc="-130" dirty="0">
              <a:latin typeface="+mn-lt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584200" algn="l"/>
              </a:tabLst>
            </a:pPr>
            <a:r>
              <a:rPr lang="en-IN" sz="2800" spc="-130" dirty="0">
                <a:latin typeface="+mn-lt"/>
                <a:cs typeface="Calibri"/>
              </a:rPr>
              <a:t>         </a:t>
            </a:r>
            <a:r>
              <a:rPr sz="2800" dirty="0">
                <a:latin typeface="+mn-lt"/>
                <a:cs typeface="Calibri"/>
              </a:rPr>
              <a:t>grant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lang="en-GB" sz="2800" spc="-130" dirty="0">
                <a:latin typeface="+mn-lt"/>
                <a:cs typeface="Calibri"/>
              </a:rPr>
              <a:t>,</a:t>
            </a:r>
            <a:r>
              <a:rPr sz="2800" spc="-145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revoke </a:t>
            </a:r>
            <a:r>
              <a:rPr sz="2800" dirty="0">
                <a:latin typeface="+mn-lt"/>
                <a:cs typeface="Calibri"/>
              </a:rPr>
              <a:t>permission</a:t>
            </a:r>
            <a:r>
              <a:rPr sz="2800" spc="-114" dirty="0">
                <a:latin typeface="+mn-lt"/>
                <a:cs typeface="Calibri"/>
              </a:rPr>
              <a:t> </a:t>
            </a:r>
            <a:r>
              <a:rPr sz="2800" dirty="0">
                <a:latin typeface="+mn-lt"/>
                <a:cs typeface="Calibri"/>
              </a:rPr>
              <a:t>to</a:t>
            </a:r>
            <a:r>
              <a:rPr sz="2800" spc="-130" dirty="0">
                <a:latin typeface="+mn-lt"/>
                <a:cs typeface="Calibri"/>
              </a:rPr>
              <a:t> </a:t>
            </a:r>
            <a:r>
              <a:rPr sz="2800" spc="-10" dirty="0">
                <a:latin typeface="+mn-lt"/>
                <a:cs typeface="Calibri"/>
              </a:rPr>
              <a:t>users</a:t>
            </a:r>
            <a:endParaRPr sz="2800" dirty="0"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29121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5EA9A-70CF-6160-D9F6-42D845F7DFB3}"/>
              </a:ext>
            </a:extLst>
          </p:cNvPr>
          <p:cNvSpPr txBox="1"/>
          <p:nvPr/>
        </p:nvSpPr>
        <p:spPr>
          <a:xfrm>
            <a:off x="381000" y="685800"/>
            <a:ext cx="1036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DQL (Data Query Language ) : </a:t>
            </a:r>
            <a:r>
              <a:rPr lang="en-GB" sz="2400" dirty="0">
                <a:latin typeface="+mn-lt"/>
              </a:rPr>
              <a:t>Used to retrieve data from the database.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     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TCL (Transaction Control Language): </a:t>
            </a:r>
            <a:r>
              <a:rPr lang="en-GB" sz="2400" dirty="0">
                <a:latin typeface="+mn-lt"/>
              </a:rPr>
              <a:t>Used to manage transactions and ensure data integrity.</a:t>
            </a:r>
          </a:p>
          <a:p>
            <a:r>
              <a:rPr lang="en-GB" sz="2400" dirty="0">
                <a:latin typeface="+mn-lt"/>
              </a:rPr>
              <a:t>     commit, </a:t>
            </a:r>
            <a:r>
              <a:rPr lang="en-GB" sz="2400" dirty="0" err="1">
                <a:latin typeface="+mn-lt"/>
              </a:rPr>
              <a:t>savepoint</a:t>
            </a:r>
            <a:r>
              <a:rPr lang="en-GB" sz="2400" dirty="0">
                <a:latin typeface="+mn-lt"/>
              </a:rPr>
              <a:t>, rollback, set transaction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B9886-1FF0-5904-5678-5E052D3A09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  <p:pic>
        <p:nvPicPr>
          <p:cNvPr id="3076" name="Picture 4" descr="Databases">
            <a:extLst>
              <a:ext uri="{FF2B5EF4-FFF2-40B4-BE49-F238E27FC236}">
                <a16:creationId xmlns:a16="http://schemas.microsoft.com/office/drawing/2014/main" id="{1CF1DF25-9AC3-7D3E-336A-3F97885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0058400" cy="50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97AAA-B254-2BF0-9751-2C8357ED308D}"/>
              </a:ext>
            </a:extLst>
          </p:cNvPr>
          <p:cNvSpPr txBox="1"/>
          <p:nvPr/>
        </p:nvSpPr>
        <p:spPr>
          <a:xfrm>
            <a:off x="838200" y="62993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SQL keywords </a:t>
            </a:r>
            <a:r>
              <a:rPr lang="en-GB" sz="2000" dirty="0">
                <a:latin typeface="+mj-lt"/>
              </a:rPr>
              <a:t>are reserved words that define the structure and </a:t>
            </a:r>
            <a:r>
              <a:rPr lang="en-GB" sz="2000" dirty="0" err="1">
                <a:latin typeface="+mj-lt"/>
              </a:rPr>
              <a:t>behavior</a:t>
            </a:r>
            <a:r>
              <a:rPr lang="en-GB" sz="2000" dirty="0">
                <a:latin typeface="+mj-lt"/>
              </a:rPr>
              <a:t> of SQL commands. </a:t>
            </a:r>
          </a:p>
          <a:p>
            <a:r>
              <a:rPr lang="en-GB" sz="2000" dirty="0">
                <a:latin typeface="+mj-lt"/>
              </a:rPr>
              <a:t>They cannot be used as table or column names and are essential for writing queries.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4602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12192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92" y="1940655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</a:t>
            </a:r>
            <a:r>
              <a:rPr sz="2800" u="sng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C544-7B84-7B50-1FE8-3A7EA5925B32}"/>
              </a:ext>
            </a:extLst>
          </p:cNvPr>
          <p:cNvSpPr txBox="1"/>
          <p:nvPr/>
        </p:nvSpPr>
        <p:spPr>
          <a:xfrm>
            <a:off x="4114800" y="3687605"/>
            <a:ext cx="41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to follow latest installation guide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AAEE-5618-4506-21E7-E8C79DA451B1}"/>
              </a:ext>
            </a:extLst>
          </p:cNvPr>
          <p:cNvSpPr txBox="1"/>
          <p:nvPr/>
        </p:nvSpPr>
        <p:spPr>
          <a:xfrm>
            <a:off x="4407280" y="4533804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bg1"/>
                </a:solidFill>
                <a:hlinkClick r:id="rId3"/>
              </a:rPr>
              <a:t>Postgre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GB" b="1" dirty="0" err="1">
                <a:solidFill>
                  <a:schemeClr val="bg1"/>
                </a:solidFill>
                <a:hlinkClick r:id="rId3"/>
              </a:rPr>
              <a:t>Sql</a:t>
            </a:r>
            <a:r>
              <a:rPr lang="en-GB" b="1" dirty="0">
                <a:solidFill>
                  <a:schemeClr val="bg1"/>
                </a:solidFill>
                <a:hlinkClick r:id="rId3"/>
              </a:rPr>
              <a:t> installer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hlinkClick r:id="rId4"/>
              </a:rPr>
              <a:t>Mysql</a:t>
            </a:r>
            <a:r>
              <a:rPr lang="en-GB" dirty="0">
                <a:solidFill>
                  <a:schemeClr val="bg1"/>
                </a:solidFill>
                <a:hlinkClick r:id="rId4"/>
              </a:rPr>
              <a:t> installer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/>
              </a:rPr>
              <a:t>Microsoft </a:t>
            </a:r>
            <a:r>
              <a:rPr lang="en-GB" dirty="0" err="1">
                <a:solidFill>
                  <a:schemeClr val="bg1"/>
                </a:solidFill>
                <a:hlinkClick r:id="rId5"/>
              </a:rPr>
              <a:t>Sql</a:t>
            </a:r>
            <a:r>
              <a:rPr lang="en-GB" dirty="0">
                <a:solidFill>
                  <a:schemeClr val="bg1"/>
                </a:solidFill>
                <a:hlinkClick r:id="rId5"/>
              </a:rPr>
              <a:t> Sever installer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25A0E-8B48-0566-7FA8-45AF20599806}"/>
              </a:ext>
            </a:extLst>
          </p:cNvPr>
          <p:cNvSpPr txBox="1"/>
          <p:nvPr/>
        </p:nvSpPr>
        <p:spPr>
          <a:xfrm>
            <a:off x="3581400" y="4286413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Crud Operations :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Download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85DF-D23D-9923-FDA1-76AC858AD912}"/>
              </a:ext>
            </a:extLst>
          </p:cNvPr>
          <p:cNvSpPr txBox="1"/>
          <p:nvPr/>
        </p:nvSpPr>
        <p:spPr>
          <a:xfrm>
            <a:off x="4495800" y="1439827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CRUD</a:t>
            </a:r>
            <a:r>
              <a:rPr lang="en-GB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2EEA2-7BA9-21CD-6848-A18F11A72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C6052-AF64-2961-9DCF-D5FF020A6D6A}"/>
              </a:ext>
            </a:extLst>
          </p:cNvPr>
          <p:cNvSpPr txBox="1"/>
          <p:nvPr/>
        </p:nvSpPr>
        <p:spPr>
          <a:xfrm>
            <a:off x="609600" y="227539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Create  </a:t>
            </a:r>
            <a:r>
              <a:rPr lang="en-GB" sz="4000" b="1" dirty="0" err="1">
                <a:latin typeface="+mj-lt"/>
              </a:rPr>
              <a:t>DataBase</a:t>
            </a:r>
            <a:endParaRPr lang="en-IN" sz="40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535EB-431C-EF20-06AC-AB1FC13C8474}"/>
              </a:ext>
            </a:extLst>
          </p:cNvPr>
          <p:cNvSpPr txBox="1"/>
          <p:nvPr/>
        </p:nvSpPr>
        <p:spPr>
          <a:xfrm>
            <a:off x="913244" y="1025937"/>
            <a:ext cx="853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The 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create database </a:t>
            </a:r>
            <a:r>
              <a:rPr lang="en-GB" sz="2400" dirty="0">
                <a:latin typeface="+mn-lt"/>
              </a:rPr>
              <a:t>statement helps us to create  database</a:t>
            </a:r>
            <a:endParaRPr lang="en-IN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29CF-AF51-01A8-BD04-A6195B818AA5}"/>
              </a:ext>
            </a:extLst>
          </p:cNvPr>
          <p:cNvSpPr txBox="1"/>
          <p:nvPr/>
        </p:nvSpPr>
        <p:spPr>
          <a:xfrm>
            <a:off x="932871" y="1545516"/>
            <a:ext cx="68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400" dirty="0" err="1">
                <a:latin typeface="+mn-lt"/>
              </a:rPr>
              <a:t>databasename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A788-05AD-2DD1-5B67-EE419281F62D}"/>
              </a:ext>
            </a:extLst>
          </p:cNvPr>
          <p:cNvSpPr txBox="1"/>
          <p:nvPr/>
        </p:nvSpPr>
        <p:spPr>
          <a:xfrm>
            <a:off x="950189" y="224885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CREATE DATABASE  </a:t>
            </a:r>
            <a:r>
              <a:rPr lang="en-GB" sz="2000" dirty="0">
                <a:latin typeface="+mn-lt"/>
              </a:rPr>
              <a:t>student</a:t>
            </a:r>
            <a:r>
              <a:rPr lang="en-GB" sz="2400" dirty="0">
                <a:latin typeface="+mn-lt"/>
              </a:rPr>
              <a:t>;</a:t>
            </a:r>
            <a:endParaRPr lang="en-IN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B9E5-ACF5-2301-9313-31379B5387D5}"/>
              </a:ext>
            </a:extLst>
          </p:cNvPr>
          <p:cNvSpPr txBox="1"/>
          <p:nvPr/>
        </p:nvSpPr>
        <p:spPr>
          <a:xfrm>
            <a:off x="685800" y="307505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</a:rPr>
              <a:t>Delete Database</a:t>
            </a:r>
            <a:endParaRPr lang="en-IN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3668-3A2D-0B59-76CD-F3E032E48E28}"/>
              </a:ext>
            </a:extLst>
          </p:cNvPr>
          <p:cNvSpPr txBox="1"/>
          <p:nvPr/>
        </p:nvSpPr>
        <p:spPr>
          <a:xfrm>
            <a:off x="609600" y="39624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To delete a database we use </a:t>
            </a:r>
            <a:r>
              <a:rPr lang="en-GB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dirty="0">
                <a:latin typeface="+mn-lt"/>
              </a:rPr>
              <a:t>statement and it will remove everything in database</a:t>
            </a:r>
            <a:endParaRPr lang="en-IN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73DC-B301-C02A-E680-3FF8445C8A6F}"/>
              </a:ext>
            </a:extLst>
          </p:cNvPr>
          <p:cNvSpPr txBox="1"/>
          <p:nvPr/>
        </p:nvSpPr>
        <p:spPr>
          <a:xfrm>
            <a:off x="837044" y="45111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Syntax: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</a:t>
            </a:r>
            <a:r>
              <a:rPr lang="en-GB" sz="2000" dirty="0">
                <a:latin typeface="+mn-lt"/>
              </a:rPr>
              <a:t>  </a:t>
            </a:r>
            <a:r>
              <a:rPr lang="en-GB" sz="2000" dirty="0" err="1">
                <a:latin typeface="+mn-lt"/>
              </a:rPr>
              <a:t>databasename</a:t>
            </a:r>
            <a:r>
              <a:rPr lang="en-GB" sz="2000" dirty="0">
                <a:latin typeface="+mn-lt"/>
              </a:rPr>
              <a:t>;</a:t>
            </a:r>
            <a:endParaRPr lang="en-IN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F2E0-35E9-AAE3-1353-B42CF8F8F665}"/>
              </a:ext>
            </a:extLst>
          </p:cNvPr>
          <p:cNvSpPr txBox="1"/>
          <p:nvPr/>
        </p:nvSpPr>
        <p:spPr>
          <a:xfrm>
            <a:off x="783934" y="51124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n-lt"/>
              </a:rPr>
              <a:t>Example:   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DROP DATABASE  </a:t>
            </a:r>
            <a:r>
              <a:rPr lang="en-GB" sz="2000" dirty="0">
                <a:latin typeface="+mn-lt"/>
              </a:rPr>
              <a:t>student;</a:t>
            </a:r>
            <a:endParaRPr lang="en-IN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CCDA0-8D4C-CD95-CFF4-D49B04EFAFA4}"/>
              </a:ext>
            </a:extLst>
          </p:cNvPr>
          <p:cNvSpPr txBox="1"/>
          <p:nvPr/>
        </p:nvSpPr>
        <p:spPr>
          <a:xfrm>
            <a:off x="950189" y="5943600"/>
            <a:ext cx="842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Make sure before drop the database backup everything and make sure you disconnect from the database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 dirty="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 dirty="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 dirty="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256" y="1305001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2801543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E2F7-E55E-B4A0-2644-1509A3618A4F}"/>
              </a:ext>
            </a:extLst>
          </p:cNvPr>
          <p:cNvSpPr txBox="1"/>
          <p:nvPr/>
        </p:nvSpPr>
        <p:spPr>
          <a:xfrm>
            <a:off x="7200900" y="411450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INSERT INTO customer values(6,'teja',24,’Kochi’,15000);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1024-992C-129C-03D9-48F01A008E54}"/>
              </a:ext>
            </a:extLst>
          </p:cNvPr>
          <p:cNvSpPr txBox="1"/>
          <p:nvPr/>
        </p:nvSpPr>
        <p:spPr>
          <a:xfrm>
            <a:off x="7200900" y="2828835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customer(</a:t>
            </a:r>
            <a:r>
              <a:rPr lang="en-GB" sz="1800" spc="-10" dirty="0" err="1">
                <a:latin typeface="Calibri"/>
                <a:cs typeface="Calibri"/>
              </a:rPr>
              <a:t>CustID</a:t>
            </a:r>
            <a:r>
              <a:rPr lang="en-GB" sz="1800" spc="-10" dirty="0">
                <a:latin typeface="Calibri"/>
                <a:cs typeface="Calibri"/>
              </a:rPr>
              <a:t>,</a:t>
            </a:r>
            <a:r>
              <a:rPr lang="en-GB" sz="1800" spc="-90" dirty="0">
                <a:latin typeface="Calibri"/>
                <a:cs typeface="Calibri"/>
              </a:rPr>
              <a:t> </a:t>
            </a:r>
            <a:r>
              <a:rPr lang="en-GB" sz="1800" dirty="0" err="1">
                <a:latin typeface="Calibri"/>
                <a:cs typeface="Calibri"/>
              </a:rPr>
              <a:t>CustName</a:t>
            </a:r>
            <a:r>
              <a:rPr lang="en-GB" sz="1800" dirty="0">
                <a:latin typeface="Calibri"/>
                <a:cs typeface="Calibri"/>
              </a:rPr>
              <a:t>,</a:t>
            </a:r>
            <a:r>
              <a:rPr lang="en-GB" sz="1800" spc="-6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Age,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spc="-20" dirty="0">
                <a:latin typeface="Calibri"/>
                <a:cs typeface="Calibri"/>
              </a:rPr>
              <a:t>City,</a:t>
            </a:r>
            <a:r>
              <a:rPr lang="en-GB" sz="1800" spc="-75" dirty="0">
                <a:latin typeface="Calibri"/>
                <a:cs typeface="Calibri"/>
              </a:rPr>
              <a:t> </a:t>
            </a:r>
            <a:r>
              <a:rPr lang="en-GB" sz="1800" spc="-10" dirty="0">
                <a:latin typeface="Calibri"/>
                <a:cs typeface="Calibri"/>
              </a:rPr>
              <a:t>Salary</a:t>
            </a:r>
            <a:r>
              <a:rPr lang="en-IN" dirty="0"/>
              <a:t>) </a:t>
            </a:r>
          </a:p>
          <a:p>
            <a:r>
              <a:rPr lang="en-IN" dirty="0"/>
              <a:t>values(</a:t>
            </a:r>
            <a:r>
              <a:rPr lang="en-IN" dirty="0">
                <a:latin typeface="Calibri"/>
                <a:cs typeface="Calibri"/>
              </a:rPr>
              <a:t>5</a:t>
            </a:r>
            <a:r>
              <a:rPr lang="en-IN" sz="1800" dirty="0">
                <a:latin typeface="Calibri"/>
                <a:cs typeface="Calibri"/>
              </a:rPr>
              <a:t>,</a:t>
            </a:r>
            <a:r>
              <a:rPr lang="en-IN" sz="1800" spc="-30" dirty="0">
                <a:latin typeface="Calibri"/>
                <a:cs typeface="Calibri"/>
              </a:rPr>
              <a:t> ‘Ramya’,</a:t>
            </a:r>
            <a:r>
              <a:rPr lang="en-IN" sz="1800" spc="-15" dirty="0">
                <a:latin typeface="Calibri"/>
                <a:cs typeface="Calibri"/>
              </a:rPr>
              <a:t> </a:t>
            </a:r>
            <a:r>
              <a:rPr lang="en-IN" sz="1800" dirty="0">
                <a:latin typeface="Calibri"/>
                <a:cs typeface="Calibri"/>
              </a:rPr>
              <a:t>19,</a:t>
            </a:r>
            <a:r>
              <a:rPr lang="en-IN" sz="1800" spc="-25" dirty="0">
                <a:latin typeface="Calibri"/>
                <a:cs typeface="Calibri"/>
              </a:rPr>
              <a:t> </a:t>
            </a:r>
            <a:r>
              <a:rPr lang="en-IN" sz="1800" spc="-30" dirty="0">
                <a:latin typeface="Calibri"/>
                <a:cs typeface="Calibri"/>
              </a:rPr>
              <a:t>‘Bangalore’,</a:t>
            </a:r>
            <a:r>
              <a:rPr lang="en-IN" sz="1800" spc="-45" dirty="0">
                <a:latin typeface="Calibri"/>
                <a:cs typeface="Calibri"/>
              </a:rPr>
              <a:t> </a:t>
            </a:r>
            <a:r>
              <a:rPr lang="en-IN" sz="1800" spc="-10" dirty="0">
                <a:latin typeface="Calibri"/>
                <a:cs typeface="Calibri"/>
              </a:rPr>
              <a:t>14000),</a:t>
            </a:r>
            <a:endParaRPr lang="en-IN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FADDC-F37B-9F92-585C-B13C03D76327}"/>
              </a:ext>
            </a:extLst>
          </p:cNvPr>
          <p:cNvSpPr txBox="1"/>
          <p:nvPr/>
        </p:nvSpPr>
        <p:spPr>
          <a:xfrm>
            <a:off x="76200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Other ways to insert data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2345063"/>
            <a:ext cx="5410200" cy="4104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endParaRPr lang="en-IN" sz="2800" b="1" spc="-7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lang="en-IN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029" algn="l"/>
              </a:tabLst>
            </a:pPr>
            <a:r>
              <a:rPr lang="en-IN" sz="2800" b="1" spc="-25" dirty="0">
                <a:solidFill>
                  <a:srgbClr val="00AFEF"/>
                </a:solidFill>
                <a:latin typeface="Calibri"/>
                <a:cs typeface="Calibri"/>
              </a:rPr>
              <a:t>           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lang="en-IN" sz="2400" spc="-50" dirty="0">
                <a:latin typeface="Calibri"/>
                <a:cs typeface="Calibri"/>
              </a:rPr>
              <a:t>; 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IN" sz="2400" spc="-5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IN" sz="2400" spc="-50" dirty="0">
                <a:latin typeface="Calibri"/>
                <a:cs typeface="Calibri"/>
              </a:rPr>
              <a:t>Example:  add email column to customer table</a:t>
            </a:r>
          </a:p>
          <a:p>
            <a:r>
              <a:rPr lang="en-GB" sz="2400" dirty="0"/>
              <a:t>          </a:t>
            </a:r>
          </a:p>
          <a:p>
            <a:r>
              <a:rPr lang="en-GB" sz="2400" b="1" dirty="0">
                <a:solidFill>
                  <a:srgbClr val="00B0F0"/>
                </a:solidFill>
                <a:latin typeface="+mn-lt"/>
              </a:rPr>
              <a:t>             ALTER TABLE </a:t>
            </a:r>
            <a:r>
              <a:rPr lang="en-GB" sz="2400" dirty="0">
                <a:latin typeface="+mn-lt"/>
              </a:rPr>
              <a:t>customer</a:t>
            </a:r>
          </a:p>
          <a:p>
            <a:r>
              <a:rPr lang="en-GB" sz="2400" dirty="0">
                <a:latin typeface="+mn-lt"/>
              </a:rPr>
              <a:t>            ADD Email VARCHAR(100);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83666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18FB3-A02B-ABF5-D753-A75CCF99E0D6}"/>
              </a:ext>
            </a:extLst>
          </p:cNvPr>
          <p:cNvSpPr txBox="1"/>
          <p:nvPr/>
        </p:nvSpPr>
        <p:spPr>
          <a:xfrm>
            <a:off x="5602224" y="2028140"/>
            <a:ext cx="6553200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25" dirty="0">
                <a:latin typeface="Calibri"/>
                <a:cs typeface="Calibri"/>
              </a:rPr>
              <a:t>ALTER</a:t>
            </a:r>
            <a:r>
              <a:rPr lang="en-GB" sz="2400" b="1" spc="-90" dirty="0">
                <a:latin typeface="Calibri"/>
                <a:cs typeface="Calibri"/>
              </a:rPr>
              <a:t> </a:t>
            </a:r>
            <a:r>
              <a:rPr lang="en-GB" sz="2400" b="1" spc="-30" dirty="0">
                <a:latin typeface="Calibri"/>
                <a:cs typeface="Calibri"/>
              </a:rPr>
              <a:t>TABLE</a:t>
            </a:r>
            <a:r>
              <a:rPr lang="en-GB" sz="2400" b="1" spc="-70" dirty="0">
                <a:latin typeface="Calibri"/>
                <a:cs typeface="Calibri"/>
              </a:rPr>
              <a:t> </a:t>
            </a:r>
            <a:r>
              <a:rPr lang="en-GB" sz="2400" b="1" dirty="0">
                <a:latin typeface="Calibri"/>
                <a:cs typeface="Calibri"/>
              </a:rPr>
              <a:t>–</a:t>
            </a:r>
            <a:r>
              <a:rPr lang="en-GB" sz="2400" b="1" spc="-85" dirty="0">
                <a:latin typeface="Calibri"/>
                <a:cs typeface="Calibri"/>
              </a:rPr>
              <a:t> Modify </a:t>
            </a:r>
            <a:r>
              <a:rPr lang="en-GB" sz="2400" b="1" spc="-10" dirty="0">
                <a:latin typeface="Calibri"/>
                <a:cs typeface="Calibri"/>
              </a:rPr>
              <a:t>COLUMN</a:t>
            </a:r>
            <a:r>
              <a:rPr lang="en-GB" sz="2400" b="1" spc="-75" dirty="0">
                <a:latin typeface="Calibri"/>
                <a:cs typeface="Calibri"/>
              </a:rPr>
              <a:t> Data Type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400" b="1" spc="-10" dirty="0">
                <a:latin typeface="Calibri"/>
                <a:cs typeface="Calibri"/>
              </a:rPr>
              <a:t>Syntax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Calibri"/>
                <a:cs typeface="Calibri"/>
              </a:rPr>
              <a:t>  </a:t>
            </a:r>
            <a:r>
              <a:rPr lang="en-GB" sz="2400" spc="-10" dirty="0" err="1">
                <a:latin typeface="Calibri"/>
                <a:cs typeface="Calibri"/>
              </a:rPr>
              <a:t>table_name</a:t>
            </a:r>
            <a:endParaRPr lang="en-GB"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Calibri"/>
                <a:cs typeface="Calibri"/>
              </a:rPr>
              <a:t>ALTER COLUMN </a:t>
            </a:r>
            <a:r>
              <a:rPr lang="en-GB" sz="2400" spc="-10" dirty="0" err="1">
                <a:latin typeface="Calibri"/>
                <a:cs typeface="Calibri"/>
              </a:rPr>
              <a:t>column_name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Calibri"/>
                <a:cs typeface="Calibri"/>
              </a:rPr>
              <a:t>TYPE </a:t>
            </a:r>
            <a:r>
              <a:rPr lang="en-GB" sz="2400" spc="-10" dirty="0" err="1">
                <a:latin typeface="Calibri"/>
                <a:cs typeface="Calibri"/>
              </a:rPr>
              <a:t>newdatatype</a:t>
            </a:r>
            <a:r>
              <a:rPr lang="en-GB" sz="2400" spc="-10" dirty="0">
                <a:latin typeface="Calibri"/>
                <a:cs typeface="Calibri"/>
              </a:rPr>
              <a:t>;   -- </a:t>
            </a:r>
            <a:r>
              <a:rPr lang="en-GB" sz="2400" spc="-10" dirty="0" err="1">
                <a:latin typeface="Calibri"/>
                <a:cs typeface="Calibri"/>
              </a:rPr>
              <a:t>postgresql</a:t>
            </a: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spc="-10" dirty="0">
                <a:latin typeface="+mn-lt"/>
                <a:cs typeface="Calibri"/>
              </a:rPr>
              <a:t>Example: </a:t>
            </a:r>
            <a:r>
              <a:rPr lang="en-GB" dirty="0"/>
              <a:t>change Salary from NUMERIC to INT</a:t>
            </a:r>
            <a:endParaRPr lang="en-GB" sz="2400" b="1" dirty="0">
              <a:solidFill>
                <a:srgbClr val="00B0F0"/>
              </a:solidFill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COLUMN</a:t>
            </a:r>
            <a:r>
              <a:rPr lang="en-GB" sz="2400" dirty="0">
                <a:latin typeface="+mn-lt"/>
                <a:cs typeface="Calibri"/>
              </a:rPr>
              <a:t> Salary TYPE INT;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ALTER TABLE </a:t>
            </a:r>
            <a:r>
              <a:rPr lang="en-GB" sz="1800" dirty="0">
                <a:latin typeface="Calibri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1800" b="1" dirty="0">
                <a:solidFill>
                  <a:srgbClr val="00B0F0"/>
                </a:solidFill>
                <a:latin typeface="Calibri"/>
                <a:cs typeface="Calibri"/>
              </a:rPr>
              <a:t>MODIFY</a:t>
            </a:r>
            <a:r>
              <a:rPr lang="en-GB" sz="1800" dirty="0">
                <a:latin typeface="Calibri"/>
                <a:cs typeface="Calibri"/>
              </a:rPr>
              <a:t> Salary INT;                    -- For </a:t>
            </a:r>
            <a:r>
              <a:rPr lang="en-GB" sz="1800" dirty="0" err="1">
                <a:latin typeface="Calibri"/>
                <a:cs typeface="Calibri"/>
              </a:rPr>
              <a:t>mysql</a:t>
            </a:r>
            <a:endParaRPr lang="en-GB"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8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6CAB5-6AC5-BFDC-5E2F-8EE67F7B3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1877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6577D-4925-64C9-6A5E-655261DE33DB}"/>
              </a:ext>
            </a:extLst>
          </p:cNvPr>
          <p:cNvSpPr txBox="1"/>
          <p:nvPr/>
        </p:nvSpPr>
        <p:spPr>
          <a:xfrm>
            <a:off x="381000" y="707769"/>
            <a:ext cx="6096000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25" dirty="0">
                <a:latin typeface="+mj-lt"/>
                <a:cs typeface="Calibri"/>
              </a:rPr>
              <a:t>ALTER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30" dirty="0">
                <a:latin typeface="+mj-lt"/>
                <a:cs typeface="Calibri"/>
              </a:rPr>
              <a:t>TABLE</a:t>
            </a:r>
            <a:r>
              <a:rPr lang="en-IN" sz="2800" b="1" spc="-75" dirty="0">
                <a:latin typeface="+mj-lt"/>
                <a:cs typeface="Calibri"/>
              </a:rPr>
              <a:t> </a:t>
            </a:r>
            <a:r>
              <a:rPr lang="en-IN" sz="2800" b="1" dirty="0">
                <a:latin typeface="+mj-lt"/>
                <a:cs typeface="Calibri"/>
              </a:rPr>
              <a:t>-</a:t>
            </a:r>
            <a:r>
              <a:rPr lang="en-IN" sz="2800" b="1" spc="-90" dirty="0">
                <a:latin typeface="+mj-lt"/>
                <a:cs typeface="Calibri"/>
              </a:rPr>
              <a:t> </a:t>
            </a:r>
            <a:r>
              <a:rPr lang="en-IN" sz="2800" b="1" spc="-25" dirty="0">
                <a:latin typeface="+mj-lt"/>
                <a:cs typeface="Calibri"/>
              </a:rPr>
              <a:t>RENAME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  <a:r>
              <a:rPr lang="en-IN" sz="2800" b="1" spc="-10" dirty="0">
                <a:latin typeface="+mj-lt"/>
                <a:cs typeface="Calibri"/>
              </a:rPr>
              <a:t>COLUMN</a:t>
            </a:r>
            <a:r>
              <a:rPr lang="en-IN" sz="2800" b="1" spc="-85" dirty="0">
                <a:latin typeface="+mj-lt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IN" sz="2800" b="1" spc="-10" dirty="0">
                <a:latin typeface="+mj-lt"/>
                <a:cs typeface="Calibri"/>
              </a:rPr>
              <a:t>Syntax</a:t>
            </a:r>
            <a:endParaRPr lang="en-IN" sz="2800" dirty="0">
              <a:latin typeface="+mj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IN" sz="20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IN" sz="20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IN" sz="2000" spc="-10" dirty="0" err="1">
                <a:latin typeface="+mn-lt"/>
                <a:cs typeface="Calibri"/>
              </a:rPr>
              <a:t>table_name</a:t>
            </a:r>
            <a:endParaRPr lang="en-IN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b="1" spc="-25" dirty="0">
                <a:solidFill>
                  <a:srgbClr val="FF0000"/>
                </a:solidFill>
                <a:latin typeface="+mn-lt"/>
                <a:cs typeface="Calibri"/>
              </a:rPr>
              <a:t>RENAME</a:t>
            </a:r>
            <a:r>
              <a:rPr lang="en-IN" sz="2000" b="1" spc="-9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IN" sz="2000" b="1" spc="-85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IN" sz="2000" dirty="0" err="1">
                <a:latin typeface="+mn-lt"/>
                <a:cs typeface="Calibri"/>
              </a:rPr>
              <a:t>column_name</a:t>
            </a:r>
            <a:r>
              <a:rPr lang="en-IN" sz="2000" spc="-85" dirty="0">
                <a:latin typeface="+mn-lt"/>
                <a:cs typeface="Calibri"/>
              </a:rPr>
              <a:t> TO </a:t>
            </a:r>
            <a:r>
              <a:rPr lang="en-IN" sz="2000" spc="-10" dirty="0" err="1">
                <a:latin typeface="+mn-lt"/>
                <a:cs typeface="Calibri"/>
              </a:rPr>
              <a:t>new_Column_name</a:t>
            </a:r>
            <a:r>
              <a:rPr lang="en-IN" sz="20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400" b="1" spc="-10" dirty="0">
                <a:latin typeface="+mn-lt"/>
                <a:cs typeface="Calibri"/>
              </a:rPr>
              <a:t>Example: </a:t>
            </a:r>
            <a:r>
              <a:rPr lang="en-IN" sz="2000" dirty="0"/>
              <a:t>rename </a:t>
            </a:r>
            <a:r>
              <a:rPr lang="en-IN" sz="2000" dirty="0" err="1"/>
              <a:t>CustName</a:t>
            </a:r>
            <a:r>
              <a:rPr lang="en-IN" sz="2000" dirty="0"/>
              <a:t> to CustomerName: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IN" sz="2000" spc="-10" dirty="0">
                <a:latin typeface="+mn-lt"/>
                <a:cs typeface="Calibri"/>
              </a:rPr>
              <a:t> 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b="1" spc="-10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000" spc="-1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lang="en-GB" sz="2000" spc="-10" dirty="0">
                <a:solidFill>
                  <a:srgbClr val="00B0F0"/>
                </a:solidFill>
                <a:latin typeface="+mn-lt"/>
                <a:cs typeface="Calibri"/>
              </a:rPr>
              <a:t>RENAME COLUMN </a:t>
            </a:r>
            <a:r>
              <a:rPr lang="en-GB" sz="2000" spc="-10" dirty="0" err="1">
                <a:latin typeface="+mn-lt"/>
                <a:cs typeface="Calibri"/>
              </a:rPr>
              <a:t>CustName</a:t>
            </a:r>
            <a:r>
              <a:rPr lang="en-GB" sz="2000" spc="-10" dirty="0">
                <a:latin typeface="+mn-lt"/>
                <a:cs typeface="Calibri"/>
              </a:rPr>
              <a:t> TO CustomerName;</a:t>
            </a: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endParaRPr lang="en-IN" sz="2000" dirty="0">
              <a:latin typeface="+mn-lt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64F9-327B-ADA2-4F97-FA7DA31FC651}"/>
              </a:ext>
            </a:extLst>
          </p:cNvPr>
          <p:cNvSpPr txBox="1"/>
          <p:nvPr/>
        </p:nvSpPr>
        <p:spPr>
          <a:xfrm>
            <a:off x="6248400" y="1066800"/>
            <a:ext cx="6096000" cy="416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25" dirty="0">
                <a:latin typeface="Calibri"/>
                <a:cs typeface="Calibri"/>
              </a:rPr>
              <a:t>ALTER</a:t>
            </a:r>
            <a:r>
              <a:rPr lang="en-GB" sz="2800" b="1" spc="-90" dirty="0">
                <a:latin typeface="Calibri"/>
                <a:cs typeface="Calibri"/>
              </a:rPr>
              <a:t> </a:t>
            </a:r>
            <a:r>
              <a:rPr lang="en-GB" sz="2800" b="1" spc="-30" dirty="0">
                <a:latin typeface="Calibri"/>
                <a:cs typeface="Calibri"/>
              </a:rPr>
              <a:t>TABLE</a:t>
            </a:r>
            <a:r>
              <a:rPr lang="en-GB" sz="2800" b="1" spc="-70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-</a:t>
            </a:r>
            <a:r>
              <a:rPr lang="en-GB" sz="2800" b="1" spc="-85" dirty="0">
                <a:latin typeface="Calibri"/>
                <a:cs typeface="Calibri"/>
              </a:rPr>
              <a:t> </a:t>
            </a:r>
            <a:r>
              <a:rPr lang="en-GB" sz="2800" b="1" dirty="0">
                <a:latin typeface="Calibri"/>
                <a:cs typeface="Calibri"/>
              </a:rPr>
              <a:t>DROP</a:t>
            </a:r>
            <a:r>
              <a:rPr lang="en-GB" sz="2800" b="1" spc="-100" dirty="0">
                <a:latin typeface="Calibri"/>
                <a:cs typeface="Calibri"/>
              </a:rPr>
              <a:t> </a:t>
            </a:r>
            <a:r>
              <a:rPr lang="en-GB" sz="2800" b="1" spc="-10" dirty="0">
                <a:latin typeface="Calibri"/>
                <a:cs typeface="Calibri"/>
              </a:rPr>
              <a:t>COLUMN</a:t>
            </a:r>
            <a:r>
              <a:rPr lang="en-GB" sz="2800" b="1" spc="-7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Syntax</a:t>
            </a:r>
            <a:endParaRPr lang="en-GB"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lang="en-GB" sz="2400" b="1" spc="-25" dirty="0">
                <a:solidFill>
                  <a:srgbClr val="00AFEF"/>
                </a:solidFill>
                <a:latin typeface="+mn-lt"/>
                <a:cs typeface="Calibri"/>
              </a:rPr>
              <a:t>ALTER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b="1" spc="-30" dirty="0">
                <a:solidFill>
                  <a:srgbClr val="00AFEF"/>
                </a:solidFill>
                <a:latin typeface="+mn-lt"/>
                <a:cs typeface="Calibri"/>
              </a:rPr>
              <a:t>TABLE</a:t>
            </a:r>
            <a:r>
              <a:rPr lang="en-GB" sz="2400" b="1" spc="-9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table_name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DROP</a:t>
            </a:r>
            <a:r>
              <a:rPr lang="en-GB" sz="2400" b="1" spc="-7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+mn-lt"/>
                <a:cs typeface="Calibri"/>
              </a:rPr>
              <a:t>COLUMN</a:t>
            </a:r>
            <a:r>
              <a:rPr lang="en-GB" sz="2400" b="1" spc="-80" dirty="0">
                <a:solidFill>
                  <a:srgbClr val="FF0000"/>
                </a:solidFill>
                <a:latin typeface="+mn-lt"/>
                <a:cs typeface="Calibri"/>
              </a:rPr>
              <a:t> </a:t>
            </a:r>
            <a:r>
              <a:rPr lang="en-GB" sz="2400" spc="-10" dirty="0" err="1">
                <a:latin typeface="+mn-lt"/>
                <a:cs typeface="Calibri"/>
              </a:rPr>
              <a:t>column_name</a:t>
            </a:r>
            <a:r>
              <a:rPr lang="en-GB" sz="2400" spc="-10" dirty="0">
                <a:latin typeface="+mn-lt"/>
                <a:cs typeface="Calibri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20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spc="-10" dirty="0">
                <a:latin typeface="+mn-lt"/>
                <a:cs typeface="Calibri"/>
              </a:rPr>
              <a:t>Example: </a:t>
            </a:r>
            <a:r>
              <a:rPr lang="en-IN" sz="1800" dirty="0">
                <a:latin typeface="+mn-lt"/>
              </a:rPr>
              <a:t>remove the City column:</a:t>
            </a:r>
            <a:endParaRPr lang="en-GB" sz="1800" spc="-1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b="1" dirty="0">
                <a:solidFill>
                  <a:srgbClr val="00B0F0"/>
                </a:solidFill>
                <a:latin typeface="+mn-lt"/>
                <a:cs typeface="Calibri"/>
              </a:rPr>
              <a:t>ALTER TABLE </a:t>
            </a:r>
            <a:r>
              <a:rPr lang="en-GB" sz="2400" dirty="0">
                <a:latin typeface="+mn-lt"/>
                <a:cs typeface="Calibri"/>
              </a:rPr>
              <a:t>customer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lang="en-GB" sz="2400" dirty="0">
                <a:solidFill>
                  <a:srgbClr val="00B0F0"/>
                </a:solidFill>
                <a:latin typeface="+mn-lt"/>
                <a:cs typeface="Calibri"/>
              </a:rPr>
              <a:t>DROP</a:t>
            </a:r>
            <a:r>
              <a:rPr lang="en-GB" sz="2400" dirty="0">
                <a:latin typeface="+mn-lt"/>
                <a:cs typeface="Calibri"/>
              </a:rPr>
              <a:t> COLUMN City;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endParaRPr lang="en-GB" sz="1400" dirty="0">
              <a:latin typeface="Calibri"/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37436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endParaRPr lang="en-IN" sz="2400" b="1" spc="-6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endParaRPr lang="en-IN" sz="2400" spc="-75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DELETE</a:t>
            </a:r>
            <a:r>
              <a:rPr sz="2400" b="1" spc="-5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endParaRPr lang="en-IN" sz="2400" b="1" spc="-5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endParaRPr lang="en-IN" sz="2400" spc="-10" dirty="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425308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  <a:r>
              <a:rPr lang="en-IN" sz="2400" b="1" spc="-10" dirty="0">
                <a:solidFill>
                  <a:srgbClr val="00B0F0"/>
                </a:solidFill>
                <a:latin typeface="Calibri"/>
                <a:cs typeface="Calibri"/>
              </a:rPr>
              <a:t>DROP TABLE </a:t>
            </a:r>
            <a:r>
              <a:rPr lang="en-IN" sz="2400" b="1" spc="-10" dirty="0">
                <a:latin typeface="Calibri"/>
                <a:cs typeface="Calibri"/>
              </a:rPr>
              <a:t>customer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table_name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lang="en-IN" sz="2400" spc="-1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spc="-10" dirty="0">
                <a:latin typeface="Calibri"/>
                <a:cs typeface="Calibri"/>
              </a:rPr>
              <a:t>Example </a:t>
            </a: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lang="en-IN"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lang="en-IN"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400" b="1" spc="-25" dirty="0">
                <a:solidFill>
                  <a:srgbClr val="00AFEF"/>
                </a:solidFill>
                <a:latin typeface="Calibri"/>
                <a:cs typeface="Calibri"/>
              </a:rPr>
              <a:t>TABLE </a:t>
            </a:r>
            <a:r>
              <a:rPr lang="en-IN" sz="2400" spc="-10" dirty="0">
                <a:latin typeface="Calibri"/>
                <a:cs typeface="Calibri"/>
              </a:rPr>
              <a:t>customer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6677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A135-CC67-3230-4515-D28355D456F8}"/>
              </a:ext>
            </a:extLst>
          </p:cNvPr>
          <p:cNvSpPr txBox="1"/>
          <p:nvPr/>
        </p:nvSpPr>
        <p:spPr>
          <a:xfrm>
            <a:off x="2667000" y="22098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Filtering &amp; Sorting 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28267"/>
            <a:ext cx="5410200" cy="533671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</a:t>
            </a:r>
            <a:r>
              <a:rPr lang="en-IN" sz="1400" spc="-25" dirty="0">
                <a:latin typeface="Calibri"/>
                <a:cs typeface="Calibri"/>
              </a:rPr>
              <a:t> </a:t>
            </a:r>
            <a:r>
              <a:rPr lang="en-IN" sz="1400" b="1" spc="-25" dirty="0">
                <a:latin typeface="Calibri"/>
                <a:cs typeface="Calibri"/>
              </a:rPr>
              <a:t>Create the Products table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CREATE TABLE</a:t>
            </a:r>
            <a:r>
              <a:rPr lang="en-IN" sz="1400" b="1" spc="-25" dirty="0">
                <a:latin typeface="Calibri"/>
                <a:cs typeface="Calibri"/>
              </a:rPr>
              <a:t> Products (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 INT PRIMARY KEY,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ProductName VARCHAR(50) NOT NULL,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Category VARCHAR(30),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Price INT,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  Stock INT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endParaRPr lang="en-IN" sz="14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-- Insert  data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INSERT INTO </a:t>
            </a:r>
            <a:r>
              <a:rPr lang="en-IN" sz="1400" b="1" spc="-25" dirty="0">
                <a:latin typeface="Calibri"/>
                <a:cs typeface="Calibri"/>
              </a:rPr>
              <a:t>Products (</a:t>
            </a:r>
            <a:r>
              <a:rPr lang="en-IN" sz="1400" b="1" spc="-25" dirty="0" err="1">
                <a:latin typeface="Calibri"/>
                <a:cs typeface="Calibri"/>
              </a:rPr>
              <a:t>ProductID</a:t>
            </a:r>
            <a:r>
              <a:rPr lang="en-IN" sz="1400" b="1" spc="-25" dirty="0">
                <a:latin typeface="Calibri"/>
                <a:cs typeface="Calibri"/>
              </a:rPr>
              <a:t>, ProductName, Category, Price, Stock)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solidFill>
                  <a:srgbClr val="00B0F0"/>
                </a:solidFill>
                <a:latin typeface="Calibri"/>
                <a:cs typeface="Calibri"/>
              </a:rPr>
              <a:t>VALUES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(1, 'Laptop', 'Electronics', 55000, 25),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(2, 'Headphones', 'Electronics', 1500, 100),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(3, 'Coffee Mug', 'Kitchen', 300, 200),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(4, 'Office Chair', 'Furniture', 7000, 15),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(5, 'Smartphone', 'Electronics', 25000, 40),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(6, 'Blender', 'Kitchen', 1800, 60),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(7, 'Desk Lamp', 'Furniture', 1200, 80),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IN" sz="1400" b="1" spc="-25" dirty="0">
                <a:latin typeface="Calibri"/>
                <a:cs typeface="Calibri"/>
              </a:rPr>
              <a:t>(8, 'Monitor', 'Electronics', 12000, 30);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A550-C89E-3BA6-3A29-35335882A865}"/>
              </a:ext>
            </a:extLst>
          </p:cNvPr>
          <p:cNvSpPr txBox="1"/>
          <p:nvPr/>
        </p:nvSpPr>
        <p:spPr>
          <a:xfrm>
            <a:off x="457200" y="185929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Creating a Products table for practice</a:t>
            </a:r>
            <a:endParaRPr lang="en-IN" sz="4400" b="1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 dirty="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 dirty="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6BFE4-8609-2210-9278-094D6A10DAE8}"/>
              </a:ext>
            </a:extLst>
          </p:cNvPr>
          <p:cNvSpPr txBox="1"/>
          <p:nvPr/>
        </p:nvSpPr>
        <p:spPr>
          <a:xfrm>
            <a:off x="3276600" y="50292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https://github.com/yaswanthteja/Complete_SQL/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33BF2-E6D5-EB06-9D06-7BF964151D48}"/>
              </a:ext>
            </a:extLst>
          </p:cNvPr>
          <p:cNvSpPr txBox="1"/>
          <p:nvPr/>
        </p:nvSpPr>
        <p:spPr>
          <a:xfrm>
            <a:off x="3390900" y="4520294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Make Sure To </a:t>
            </a:r>
            <a:r>
              <a:rPr lang="en-IN" b="1" dirty="0">
                <a:solidFill>
                  <a:schemeClr val="bg1"/>
                </a:solidFill>
              </a:rPr>
              <a:t>Download </a:t>
            </a:r>
            <a:r>
              <a:rPr lang="en-IN" dirty="0">
                <a:solidFill>
                  <a:schemeClr val="bg1"/>
                </a:solidFill>
              </a:rPr>
              <a:t>Or Clone This Repo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F698-6A32-AD7B-954F-9F3BA7295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4122F-AD6C-E9F6-9BD4-A52BAB7B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325500" cy="4639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0BE57-5F74-7D7E-3A04-A83F8A51DCE1}"/>
              </a:ext>
            </a:extLst>
          </p:cNvPr>
          <p:cNvSpPr txBox="1"/>
          <p:nvPr/>
        </p:nvSpPr>
        <p:spPr>
          <a:xfrm>
            <a:off x="8763000" y="35379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|, ~,^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73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B0F0"/>
                </a:solidFill>
              </a:rPr>
              <a:t>filter</a:t>
            </a:r>
            <a:r>
              <a:rPr sz="2800" spc="-20" dirty="0">
                <a:solidFill>
                  <a:srgbClr val="00B0F0"/>
                </a:solidFill>
              </a:rPr>
              <a:t> </a:t>
            </a:r>
            <a:r>
              <a:rPr sz="2800" spc="-10" dirty="0">
                <a:solidFill>
                  <a:srgbClr val="00B0F0"/>
                </a:solidFill>
              </a:rPr>
              <a:t>records</a:t>
            </a:r>
            <a:r>
              <a:rPr sz="2800" spc="-10" dirty="0">
                <a:solidFill>
                  <a:srgbClr val="000000"/>
                </a:solidFill>
              </a:rPr>
              <a:t>.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61573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lang="en-GB" sz="2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IN" sz="2800" b="1" spc="-10" dirty="0">
                <a:latin typeface="Calibri"/>
                <a:cs typeface="Calibri"/>
              </a:rPr>
              <a:t>            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lang="en-GB" sz="2800" b="1" spc="-10" dirty="0">
                <a:latin typeface="Calibri"/>
                <a:cs typeface="Calibri"/>
              </a:rPr>
              <a:t> *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en-GB" sz="2800" b="1" spc="-10" dirty="0">
                <a:latin typeface="Calibri"/>
                <a:cs typeface="Calibri"/>
              </a:rPr>
              <a:t> products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029" algn="l"/>
              </a:tabLst>
            </a:pPr>
            <a:r>
              <a:rPr lang="en-GB" sz="2800" b="1" spc="-10" dirty="0">
                <a:latin typeface="Calibri"/>
                <a:cs typeface="Calibri"/>
              </a:rPr>
              <a:t>		 </a:t>
            </a:r>
            <a:r>
              <a:rPr lang="en-GB" sz="2800" b="1" spc="-1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lang="en-GB" sz="2800" b="1" spc="-10" dirty="0">
                <a:latin typeface="Calibri"/>
                <a:cs typeface="Calibri"/>
              </a:rPr>
              <a:t> category='Electronics';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831" y="363855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31" y="950595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lang="en-GB" sz="2400" dirty="0">
                <a:solidFill>
                  <a:srgbClr val="000000"/>
                </a:solidFill>
              </a:rPr>
              <a:t> rows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 dirty="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5" y="3646471"/>
            <a:ext cx="10392410" cy="68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000" dirty="0">
                <a:latin typeface="+mn-lt"/>
              </a:rPr>
              <a:t>The </a:t>
            </a:r>
            <a:r>
              <a:rPr lang="en-GB" sz="2000" b="1" dirty="0">
                <a:latin typeface="+mn-lt"/>
              </a:rPr>
              <a:t>OFFSET clause</a:t>
            </a:r>
            <a:r>
              <a:rPr lang="en-GB" sz="2000" dirty="0">
                <a:latin typeface="+mn-lt"/>
              </a:rPr>
              <a:t> in SQL is used to </a:t>
            </a:r>
            <a:r>
              <a:rPr lang="en-GB" sz="2000" b="1" dirty="0">
                <a:solidFill>
                  <a:srgbClr val="00B0F0"/>
                </a:solidFill>
                <a:latin typeface="+mn-lt"/>
              </a:rPr>
              <a:t>skip a specific number of rows</a:t>
            </a:r>
            <a:r>
              <a:rPr lang="en-GB" sz="2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GB" sz="2000" dirty="0">
                <a:latin typeface="+mn-lt"/>
              </a:rPr>
              <a:t>before starting to return results. It’s often used with </a:t>
            </a:r>
            <a:r>
              <a:rPr lang="en-GB" sz="2000" b="1" dirty="0">
                <a:latin typeface="+mn-lt"/>
              </a:rPr>
              <a:t>LIMIT</a:t>
            </a:r>
            <a:r>
              <a:rPr lang="en-GB" sz="2000" dirty="0">
                <a:latin typeface="+mn-lt"/>
              </a:rPr>
              <a:t> to implement </a:t>
            </a:r>
            <a:r>
              <a:rPr lang="en-GB" sz="2000" b="1" dirty="0">
                <a:latin typeface="+mn-lt"/>
              </a:rPr>
              <a:t>pagination</a:t>
            </a:r>
            <a:r>
              <a:rPr lang="en-GB" sz="2000" dirty="0">
                <a:latin typeface="+mn-lt"/>
              </a:rPr>
              <a:t> — like showing page 2 of search results.</a:t>
            </a:r>
            <a:endParaRPr sz="2000" dirty="0">
              <a:latin typeface="+mn-lt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5153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EACF-6161-30C0-9066-7DE521077FDD}"/>
              </a:ext>
            </a:extLst>
          </p:cNvPr>
          <p:cNvSpPr txBox="1"/>
          <p:nvPr/>
        </p:nvSpPr>
        <p:spPr>
          <a:xfrm>
            <a:off x="762000" y="3017386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OFFSET Clause</a:t>
            </a:r>
            <a:endParaRPr lang="en-IN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3943-E569-733D-7067-0D3D47827E12}"/>
              </a:ext>
            </a:extLst>
          </p:cNvPr>
          <p:cNvSpPr txBox="1"/>
          <p:nvPr/>
        </p:nvSpPr>
        <p:spPr>
          <a:xfrm>
            <a:off x="2057400" y="4876800"/>
            <a:ext cx="464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+mn-lt"/>
              </a:rPr>
              <a:t>SELECT</a:t>
            </a:r>
            <a:r>
              <a:rPr lang="en-IN" dirty="0">
                <a:latin typeface="+mn-lt"/>
              </a:rPr>
              <a:t> columns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table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column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n ROWS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LIMIT</a:t>
            </a:r>
            <a:r>
              <a:rPr lang="en-IN" dirty="0">
                <a:latin typeface="+mn-lt"/>
              </a:rPr>
              <a:t> m;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1498E-84F4-9955-39EB-A4BCF70F3819}"/>
              </a:ext>
            </a:extLst>
          </p:cNvPr>
          <p:cNvSpPr txBox="1"/>
          <p:nvPr/>
        </p:nvSpPr>
        <p:spPr>
          <a:xfrm>
            <a:off x="899795" y="4570250"/>
            <a:ext cx="1066800" cy="37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  <a:endParaRPr lang="en-IN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1C6C0-DFF2-AC9B-8F3E-C50A1B340D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34026-03CD-E09C-4DEC-00324B8282A3}"/>
              </a:ext>
            </a:extLst>
          </p:cNvPr>
          <p:cNvSpPr txBox="1"/>
          <p:nvPr/>
        </p:nvSpPr>
        <p:spPr>
          <a:xfrm>
            <a:off x="685800" y="1440180"/>
            <a:ext cx="10134600" cy="235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BY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is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used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to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sort</a:t>
            </a:r>
            <a:r>
              <a:rPr lang="en-GB" sz="2400" b="1" spc="-3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the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spc="-20" dirty="0">
                <a:latin typeface="+mn-lt"/>
                <a:cs typeface="Calibri"/>
              </a:rPr>
              <a:t>result-</a:t>
            </a:r>
            <a:r>
              <a:rPr lang="en-GB" sz="2400" b="1" dirty="0">
                <a:latin typeface="+mn-lt"/>
                <a:cs typeface="Calibri"/>
              </a:rPr>
              <a:t>set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in</a:t>
            </a:r>
            <a:r>
              <a:rPr lang="en-GB" sz="2400" b="1" spc="-40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ascending</a:t>
            </a:r>
            <a:r>
              <a:rPr lang="en-GB" sz="2400" b="1" spc="-3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(ASC)</a:t>
            </a:r>
            <a:r>
              <a:rPr lang="en-GB" sz="2400" b="1" spc="-25" dirty="0">
                <a:latin typeface="+mn-lt"/>
                <a:cs typeface="Calibri"/>
              </a:rPr>
              <a:t> </a:t>
            </a:r>
            <a:r>
              <a:rPr lang="en-GB" sz="2400" b="1" dirty="0">
                <a:latin typeface="+mn-lt"/>
                <a:cs typeface="Calibri"/>
              </a:rPr>
              <a:t>or</a:t>
            </a:r>
            <a:r>
              <a:rPr lang="en-GB" sz="2400" b="1" spc="-4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descending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lang="en-GB" sz="2400" b="1" dirty="0">
                <a:latin typeface="+mn-lt"/>
                <a:cs typeface="Calibri"/>
              </a:rPr>
              <a:t>order</a:t>
            </a:r>
            <a:r>
              <a:rPr lang="en-GB" sz="2400" b="1" spc="-95" dirty="0">
                <a:latin typeface="+mn-lt"/>
                <a:cs typeface="Calibri"/>
              </a:rPr>
              <a:t> </a:t>
            </a:r>
            <a:r>
              <a:rPr lang="en-GB" sz="2400" b="1" spc="-10" dirty="0">
                <a:latin typeface="+mn-lt"/>
                <a:cs typeface="Calibri"/>
              </a:rPr>
              <a:t>(DESC).</a:t>
            </a:r>
            <a:endParaRPr lang="en-GB" sz="24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GB" sz="2400" b="1" dirty="0">
                <a:latin typeface="+mn-lt"/>
                <a:cs typeface="Calibri"/>
              </a:rPr>
              <a:t>Example:</a:t>
            </a:r>
            <a:r>
              <a:rPr lang="en-GB" sz="2400" b="1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below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code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will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sort</a:t>
            </a:r>
            <a:r>
              <a:rPr lang="en-GB" sz="2400" spc="-5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the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output</a:t>
            </a:r>
            <a:r>
              <a:rPr lang="en-GB" sz="2400" spc="-5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data</a:t>
            </a:r>
            <a:r>
              <a:rPr lang="en-GB" sz="2400" spc="-6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by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column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name</a:t>
            </a:r>
            <a:r>
              <a:rPr lang="en-GB" sz="2400" spc="-40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in</a:t>
            </a:r>
            <a:r>
              <a:rPr lang="en-GB" sz="2400" spc="-65" dirty="0">
                <a:latin typeface="+mn-lt"/>
                <a:cs typeface="Calibri"/>
              </a:rPr>
              <a:t> </a:t>
            </a:r>
            <a:r>
              <a:rPr lang="en-GB" sz="2400" dirty="0">
                <a:latin typeface="+mn-lt"/>
                <a:cs typeface="Calibri"/>
              </a:rPr>
              <a:t>ascending</a:t>
            </a:r>
            <a:r>
              <a:rPr lang="en-GB" sz="2400" spc="-45" dirty="0">
                <a:latin typeface="+mn-lt"/>
                <a:cs typeface="Calibri"/>
              </a:rPr>
              <a:t> </a:t>
            </a:r>
            <a:r>
              <a:rPr lang="en-GB" sz="2400" spc="-10" dirty="0">
                <a:latin typeface="+mn-lt"/>
                <a:cs typeface="Calibri"/>
              </a:rPr>
              <a:t>order</a:t>
            </a:r>
            <a:endParaRPr lang="en-GB" sz="24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SELECT</a:t>
            </a:r>
            <a:r>
              <a:rPr lang="en-GB" sz="2000" b="1" spc="-5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dirty="0" err="1">
                <a:latin typeface="+mn-lt"/>
                <a:cs typeface="Calibri"/>
              </a:rPr>
              <a:t>column_name</a:t>
            </a:r>
            <a:r>
              <a:rPr lang="en-GB" sz="2000" spc="-60" dirty="0">
                <a:latin typeface="+mn-lt"/>
                <a:cs typeface="Calibri"/>
              </a:rPr>
              <a:t> </a:t>
            </a:r>
            <a:r>
              <a:rPr lang="en-GB" sz="2000" dirty="0">
                <a:solidFill>
                  <a:srgbClr val="00AFEF"/>
                </a:solidFill>
                <a:latin typeface="+mn-lt"/>
                <a:cs typeface="Calibri"/>
              </a:rPr>
              <a:t>FROM</a:t>
            </a:r>
            <a:r>
              <a:rPr lang="en-GB" sz="2000" spc="-50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table_name</a:t>
            </a:r>
            <a:endParaRPr lang="en-GB" sz="2000" dirty="0">
              <a:latin typeface="+mn-lt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ORDER</a:t>
            </a:r>
            <a:r>
              <a:rPr lang="en-GB" sz="2000" b="1" spc="-3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b="1" dirty="0">
                <a:solidFill>
                  <a:srgbClr val="00AFEF"/>
                </a:solidFill>
                <a:latin typeface="+mn-lt"/>
                <a:cs typeface="Calibri"/>
              </a:rPr>
              <a:t>BY</a:t>
            </a:r>
            <a:r>
              <a:rPr lang="en-GB" sz="2000" b="1" spc="-25" dirty="0">
                <a:solidFill>
                  <a:srgbClr val="00AFEF"/>
                </a:solidFill>
                <a:latin typeface="+mn-lt"/>
                <a:cs typeface="Calibri"/>
              </a:rPr>
              <a:t> </a:t>
            </a:r>
            <a:r>
              <a:rPr lang="en-GB" sz="2000" spc="-10" dirty="0" err="1">
                <a:latin typeface="+mn-lt"/>
                <a:cs typeface="Calibri"/>
              </a:rPr>
              <a:t>column_name</a:t>
            </a:r>
            <a:r>
              <a:rPr lang="en-GB" sz="2000" spc="-40" dirty="0">
                <a:latin typeface="+mn-lt"/>
                <a:cs typeface="Calibri"/>
              </a:rPr>
              <a:t> </a:t>
            </a:r>
            <a:r>
              <a:rPr lang="en-GB" sz="2000" dirty="0">
                <a:latin typeface="+mn-lt"/>
                <a:cs typeface="Calibri"/>
              </a:rPr>
              <a:t>e</a:t>
            </a:r>
            <a:r>
              <a:rPr lang="en-GB" sz="2000" spc="-25" dirty="0">
                <a:latin typeface="+mn-lt"/>
                <a:cs typeface="Calibri"/>
              </a:rPr>
              <a:t> </a:t>
            </a:r>
            <a:r>
              <a:rPr lang="en-GB" sz="2000" b="1" spc="-20" dirty="0">
                <a:solidFill>
                  <a:srgbClr val="00AFEF"/>
                </a:solidFill>
                <a:latin typeface="+mn-lt"/>
                <a:cs typeface="Calibri"/>
              </a:rPr>
              <a:t>ASC</a:t>
            </a:r>
            <a:r>
              <a:rPr lang="en-GB" sz="2000" spc="-20" dirty="0">
                <a:latin typeface="+mn-lt"/>
                <a:cs typeface="Calibri"/>
              </a:rPr>
              <a:t>;</a:t>
            </a:r>
            <a:endParaRPr lang="en-GB" sz="2000" dirty="0">
              <a:latin typeface="+mn-lt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D104AF6-8CDC-C8B9-F33A-5EE0394FD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841623" cy="574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F5E85-4307-EC52-2F03-8DF8F6F0B149}"/>
              </a:ext>
            </a:extLst>
          </p:cNvPr>
          <p:cNvSpPr txBox="1"/>
          <p:nvPr/>
        </p:nvSpPr>
        <p:spPr>
          <a:xfrm>
            <a:off x="533400" y="38862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Example: </a:t>
            </a:r>
            <a:r>
              <a:rPr lang="en-GB" sz="2000" b="1" dirty="0">
                <a:latin typeface="+mn-lt"/>
              </a:rPr>
              <a:t>Sort products by price (lowest to highest) and Skip the first 2 cheapest products to Show the next 3</a:t>
            </a:r>
            <a:endParaRPr lang="en-IN" sz="18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48E0-0C37-83F9-4BAD-79F8E7315806}"/>
              </a:ext>
            </a:extLst>
          </p:cNvPr>
          <p:cNvSpPr txBox="1"/>
          <p:nvPr/>
        </p:nvSpPr>
        <p:spPr>
          <a:xfrm>
            <a:off x="1676400" y="4679156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SELECT </a:t>
            </a:r>
            <a:r>
              <a:rPr lang="en-IN" dirty="0">
                <a:latin typeface="+mn-lt"/>
              </a:rPr>
              <a:t>ProductName, Price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IN" dirty="0">
                <a:latin typeface="+mn-lt"/>
              </a:rPr>
              <a:t>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ORDER BY </a:t>
            </a:r>
            <a:r>
              <a:rPr lang="en-IN" dirty="0">
                <a:latin typeface="+mn-lt"/>
              </a:rPr>
              <a:t>Price ASC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OFFSET</a:t>
            </a:r>
            <a:r>
              <a:rPr lang="en-IN" dirty="0">
                <a:latin typeface="+mn-lt"/>
              </a:rPr>
              <a:t> 2     -- skips first 2 products</a:t>
            </a:r>
          </a:p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LIMIT </a:t>
            </a:r>
            <a:r>
              <a:rPr lang="en-IN" dirty="0">
                <a:latin typeface="+mn-lt"/>
              </a:rPr>
              <a:t>3;       -- gives next 3 products </a:t>
            </a:r>
          </a:p>
        </p:txBody>
      </p:sp>
    </p:spTree>
    <p:extLst>
      <p:ext uri="{BB962C8B-B14F-4D97-AF65-F5344CB8AC3E}">
        <p14:creationId xmlns:p14="http://schemas.microsoft.com/office/powerpoint/2010/main" val="327556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838200"/>
            <a:ext cx="10348595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5153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E725-C88B-809E-FFF6-97B49E547C5C}"/>
              </a:ext>
            </a:extLst>
          </p:cNvPr>
          <p:cNvSpPr txBox="1"/>
          <p:nvPr/>
        </p:nvSpPr>
        <p:spPr>
          <a:xfrm>
            <a:off x="3276600" y="4529583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Customer Csv file   :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2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C3BAA-0C5E-F47F-E4E6-1AD818FCDD01}"/>
              </a:ext>
            </a:extLst>
          </p:cNvPr>
          <p:cNvSpPr txBox="1"/>
          <p:nvPr/>
        </p:nvSpPr>
        <p:spPr>
          <a:xfrm>
            <a:off x="3352800" y="510540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</a:rPr>
              <a:t>Payment CSV file  :    </a:t>
            </a:r>
            <a:r>
              <a:rPr lang="en-GB" sz="2800" b="1" dirty="0">
                <a:solidFill>
                  <a:schemeClr val="bg1"/>
                </a:solidFill>
                <a:latin typeface="+mn-lt"/>
                <a:hlinkClick r:id="rId3"/>
              </a:rPr>
              <a:t>Download</a:t>
            </a:r>
            <a:endParaRPr lang="en-IN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F51BD-850D-006A-7EDC-923DE4958F85}"/>
              </a:ext>
            </a:extLst>
          </p:cNvPr>
          <p:cNvSpPr txBox="1"/>
          <p:nvPr/>
        </p:nvSpPr>
        <p:spPr>
          <a:xfrm>
            <a:off x="542544" y="1134011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To import a CSV file into SQL we can use different methods depending on your setup. Here's a </a:t>
            </a:r>
            <a:r>
              <a:rPr lang="en-GB" b="1" dirty="0">
                <a:latin typeface="+mn-lt"/>
              </a:rPr>
              <a:t>universal workflow using SQL and command-line tools</a:t>
            </a:r>
            <a:r>
              <a:rPr lang="en-GB" dirty="0">
                <a:latin typeface="+mn-lt"/>
              </a:rPr>
              <a:t>, especially useful for PostgreSQL and MySQL.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88215-11BD-94B6-C9DC-CC98C1B71924}"/>
              </a:ext>
            </a:extLst>
          </p:cNvPr>
          <p:cNvSpPr txBox="1"/>
          <p:nvPr/>
        </p:nvSpPr>
        <p:spPr>
          <a:xfrm>
            <a:off x="569976" y="45720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Import CSV into 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2E8E9-440D-5F7E-CE71-E24EAD2D35CA}"/>
              </a:ext>
            </a:extLst>
          </p:cNvPr>
          <p:cNvSpPr txBox="1"/>
          <p:nvPr/>
        </p:nvSpPr>
        <p:spPr>
          <a:xfrm>
            <a:off x="542544" y="1981200"/>
            <a:ext cx="6094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latin typeface="+mn-lt"/>
              </a:rPr>
              <a:t>Step1: </a:t>
            </a:r>
            <a:r>
              <a:rPr lang="en-GB" b="1" dirty="0">
                <a:latin typeface="+mn-lt"/>
              </a:rPr>
              <a:t>Prepare Your CSV File</a:t>
            </a:r>
          </a:p>
          <a:p>
            <a:pPr>
              <a:buNone/>
            </a:pPr>
            <a:r>
              <a:rPr lang="en-GB" dirty="0">
                <a:latin typeface="+mn-lt"/>
              </a:rPr>
              <a:t>   </a:t>
            </a:r>
          </a:p>
          <a:p>
            <a:pPr>
              <a:buNone/>
            </a:pPr>
            <a:r>
              <a:rPr lang="en-GB" dirty="0">
                <a:latin typeface="+mn-lt"/>
              </a:rPr>
              <a:t> Make sure your file is clean: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Headers match column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No missing quotes or delimiters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Example: payment.csv  (make sure you</a:t>
            </a:r>
            <a:r>
              <a:rPr lang="en-GB" dirty="0">
                <a:latin typeface="+mn-lt"/>
                <a:hlinkClick r:id="rId2"/>
              </a:rPr>
              <a:t> download </a:t>
            </a:r>
            <a:r>
              <a:rPr lang="en-GB" dirty="0">
                <a:latin typeface="+mn-lt"/>
              </a:rPr>
              <a:t>it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756AA-623D-317E-0C6C-A25DEED06161}"/>
              </a:ext>
            </a:extLst>
          </p:cNvPr>
          <p:cNvSpPr txBox="1"/>
          <p:nvPr/>
        </p:nvSpPr>
        <p:spPr>
          <a:xfrm>
            <a:off x="542544" y="4004102"/>
            <a:ext cx="495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Step2: </a:t>
            </a:r>
            <a:r>
              <a:rPr lang="en-GB" b="1" dirty="0">
                <a:latin typeface="+mn-lt"/>
              </a:rPr>
              <a:t>Create a Table with columns names with datatypes  matching the csv header files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Example: </a:t>
            </a:r>
            <a:r>
              <a:rPr lang="en-GB" dirty="0">
                <a:latin typeface="+mn-lt"/>
              </a:rPr>
              <a:t>In payments.csv we have 4 columns</a:t>
            </a:r>
          </a:p>
          <a:p>
            <a:r>
              <a:rPr lang="en-GB" dirty="0" err="1">
                <a:latin typeface="+mn-lt"/>
              </a:rPr>
              <a:t>customer_id</a:t>
            </a:r>
            <a:r>
              <a:rPr lang="en-GB" dirty="0">
                <a:latin typeface="+mn-lt"/>
              </a:rPr>
              <a:t>, amount, mode, </a:t>
            </a:r>
            <a:r>
              <a:rPr lang="en-GB" dirty="0" err="1">
                <a:latin typeface="+mn-lt"/>
              </a:rPr>
              <a:t>payment_date</a:t>
            </a:r>
            <a:endParaRPr lang="en-GB" dirty="0">
              <a:latin typeface="+mn-lt"/>
            </a:endParaRPr>
          </a:p>
          <a:p>
            <a:endParaRPr lang="en-GB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E857A4-FE77-6923-BEB6-8F09C812CC6E}"/>
              </a:ext>
            </a:extLst>
          </p:cNvPr>
          <p:cNvSpPr txBox="1"/>
          <p:nvPr/>
        </p:nvSpPr>
        <p:spPr>
          <a:xfrm>
            <a:off x="6781800" y="2429892"/>
            <a:ext cx="411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GB" sz="2800" b="1" dirty="0">
                <a:latin typeface="+mn-lt"/>
              </a:rPr>
              <a:t>Payments (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customer_id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amount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INT</a:t>
            </a:r>
            <a:r>
              <a:rPr lang="en-GB" sz="2800" b="1" dirty="0">
                <a:latin typeface="+mn-lt"/>
              </a:rPr>
              <a:t>,</a:t>
            </a:r>
          </a:p>
          <a:p>
            <a:r>
              <a:rPr lang="en-GB" sz="2800" b="1" dirty="0">
                <a:latin typeface="+mn-lt"/>
              </a:rPr>
              <a:t>  mode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VARCHAR</a:t>
            </a:r>
            <a:r>
              <a:rPr lang="en-GB" sz="2800" b="1" dirty="0">
                <a:latin typeface="+mn-lt"/>
              </a:rPr>
              <a:t>(30),</a:t>
            </a:r>
          </a:p>
          <a:p>
            <a:r>
              <a:rPr lang="en-GB" sz="2800" b="1" dirty="0">
                <a:latin typeface="+mn-lt"/>
              </a:rPr>
              <a:t>  </a:t>
            </a:r>
            <a:r>
              <a:rPr lang="en-GB" sz="2800" b="1" dirty="0" err="1">
                <a:latin typeface="+mn-lt"/>
              </a:rPr>
              <a:t>payment_date</a:t>
            </a:r>
            <a:r>
              <a:rPr lang="en-GB" sz="2800" b="1" dirty="0">
                <a:latin typeface="+mn-lt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+mn-lt"/>
              </a:rPr>
              <a:t>DATE</a:t>
            </a:r>
          </a:p>
          <a:p>
            <a:r>
              <a:rPr lang="en-GB" sz="2800" b="1" dirty="0">
                <a:latin typeface="+mn-lt"/>
              </a:rPr>
              <a:t>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6D6-4410-E42A-C8EE-58B400E375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2153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3227-6900-98BE-820C-EEE6BE049367}"/>
              </a:ext>
            </a:extLst>
          </p:cNvPr>
          <p:cNvSpPr txBox="1"/>
          <p:nvPr/>
        </p:nvSpPr>
        <p:spPr>
          <a:xfrm>
            <a:off x="417576" y="3048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Postgresql</a:t>
            </a:r>
            <a:endParaRPr lang="en-IN" sz="3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D0590-43DF-266A-9A18-D88298BEDE2D}"/>
              </a:ext>
            </a:extLst>
          </p:cNvPr>
          <p:cNvSpPr txBox="1"/>
          <p:nvPr/>
        </p:nvSpPr>
        <p:spPr>
          <a:xfrm>
            <a:off x="457200" y="345948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</a:rPr>
              <a:t>Example: </a:t>
            </a:r>
          </a:p>
          <a:p>
            <a:r>
              <a:rPr lang="en-GB" sz="2000" b="1" dirty="0">
                <a:latin typeface="+mn-lt"/>
              </a:rPr>
              <a:t>	COPY Payments </a:t>
            </a:r>
          </a:p>
          <a:p>
            <a:r>
              <a:rPr lang="en-GB" sz="2000" b="1" dirty="0">
                <a:latin typeface="+mn-lt"/>
              </a:rPr>
              <a:t>	FROM 'E:\payments.csv’ 	DELIMITER ',’</a:t>
            </a:r>
          </a:p>
          <a:p>
            <a:r>
              <a:rPr lang="en-GB" sz="2000" b="1" dirty="0">
                <a:latin typeface="+mn-lt"/>
              </a:rPr>
              <a:t> 	CSV HEADER;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4472-E9FB-4817-A482-80F19018CC69}"/>
              </a:ext>
            </a:extLst>
          </p:cNvPr>
          <p:cNvSpPr txBox="1"/>
          <p:nvPr/>
        </p:nvSpPr>
        <p:spPr>
          <a:xfrm>
            <a:off x="457200" y="1295400"/>
            <a:ext cx="419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Syntax: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COPY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Table_name</a:t>
            </a:r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FROM</a:t>
            </a:r>
            <a:r>
              <a:rPr lang="en-GB" sz="2400" b="1" dirty="0">
                <a:latin typeface="+mn-lt"/>
              </a:rPr>
              <a:t> ‘location of csv’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DELIMITER</a:t>
            </a:r>
            <a:r>
              <a:rPr lang="en-GB" sz="2400" b="1" dirty="0">
                <a:latin typeface="+mn-lt"/>
              </a:rPr>
              <a:t> ',’ </a:t>
            </a:r>
          </a:p>
          <a:p>
            <a:r>
              <a:rPr lang="en-GB" sz="2400" b="1" dirty="0">
                <a:latin typeface="+mn-lt"/>
              </a:rPr>
              <a:t>	</a:t>
            </a:r>
            <a:r>
              <a:rPr lang="en-GB" sz="2400" b="1" dirty="0">
                <a:solidFill>
                  <a:srgbClr val="00B0F0"/>
                </a:solidFill>
                <a:latin typeface="+mn-lt"/>
              </a:rPr>
              <a:t>CSV HEADER</a:t>
            </a:r>
            <a:r>
              <a:rPr lang="en-GB" sz="2400" b="1" dirty="0">
                <a:latin typeface="+mn-lt"/>
              </a:rPr>
              <a:t>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869C-28D4-D0D1-84D6-350FC86B39F8}"/>
              </a:ext>
            </a:extLst>
          </p:cNvPr>
          <p:cNvSpPr txBox="1"/>
          <p:nvPr/>
        </p:nvSpPr>
        <p:spPr>
          <a:xfrm>
            <a:off x="228600" y="5364647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n-lt"/>
              </a:rPr>
              <a:t>Using </a:t>
            </a:r>
            <a:r>
              <a:rPr lang="en-IN" sz="2400" b="1" dirty="0" err="1">
                <a:latin typeface="+mn-lt"/>
              </a:rPr>
              <a:t>psql</a:t>
            </a:r>
            <a:r>
              <a:rPr lang="en-IN" sz="2400" b="1" dirty="0">
                <a:latin typeface="+mn-lt"/>
              </a:rPr>
              <a:t> terminal : </a:t>
            </a:r>
            <a:r>
              <a:rPr lang="en-GB" b="1" dirty="0">
                <a:latin typeface="+mn-lt"/>
              </a:rPr>
              <a:t>\COPY Payments FROM ‘E:\payments.csv' DELIMITER ',' CSV HEADER;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8ACC-3634-082D-D468-A27CDCADC536}"/>
              </a:ext>
            </a:extLst>
          </p:cNvPr>
          <p:cNvSpPr txBox="1"/>
          <p:nvPr/>
        </p:nvSpPr>
        <p:spPr>
          <a:xfrm>
            <a:off x="429768" y="93708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Make sure the CSV is in the correct path</a:t>
            </a:r>
            <a:r>
              <a:rPr lang="en-GB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D0AF8-C214-42CF-6FF3-86D99B378EA3}"/>
              </a:ext>
            </a:extLst>
          </p:cNvPr>
          <p:cNvSpPr txBox="1"/>
          <p:nvPr/>
        </p:nvSpPr>
        <p:spPr>
          <a:xfrm>
            <a:off x="6935726" y="9170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latin typeface="+mj-lt"/>
              </a:rPr>
              <a:t>Mysql</a:t>
            </a:r>
            <a:endParaRPr lang="en-IN" sz="32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94513-BD3D-5EAF-A6A2-8B1CF4F4D940}"/>
              </a:ext>
            </a:extLst>
          </p:cNvPr>
          <p:cNvSpPr txBox="1"/>
          <p:nvPr/>
        </p:nvSpPr>
        <p:spPr>
          <a:xfrm>
            <a:off x="6409816" y="762824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+mn-lt"/>
              </a:rPr>
              <a:t>LOAD DATA LOCAL INFILE </a:t>
            </a:r>
            <a:r>
              <a:rPr lang="en-IN" dirty="0">
                <a:latin typeface="+mn-lt"/>
              </a:rPr>
              <a:t>'/path/to/payments.csv'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INTO TABLE </a:t>
            </a:r>
            <a:r>
              <a:rPr lang="en-IN" dirty="0">
                <a:latin typeface="+mn-lt"/>
              </a:rPr>
              <a:t>Payments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FIELDS TERMINATED BY </a:t>
            </a:r>
            <a:r>
              <a:rPr lang="en-IN" dirty="0">
                <a:latin typeface="+mn-lt"/>
              </a:rPr>
              <a:t>',' 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ENCLOSED BY </a:t>
            </a:r>
            <a:r>
              <a:rPr lang="en-IN" dirty="0">
                <a:latin typeface="+mn-lt"/>
              </a:rPr>
              <a:t>‘ “ 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LINES TERMINATED BY </a:t>
            </a:r>
            <a:r>
              <a:rPr lang="en-IN" dirty="0">
                <a:latin typeface="+mn-lt"/>
              </a:rPr>
              <a:t>'\n'</a:t>
            </a:r>
          </a:p>
          <a:p>
            <a:r>
              <a:rPr lang="en-IN" dirty="0">
                <a:solidFill>
                  <a:srgbClr val="00B0F0"/>
                </a:solidFill>
                <a:latin typeface="+mn-lt"/>
              </a:rPr>
              <a:t>IGNORE 1 ROWS</a:t>
            </a:r>
            <a:r>
              <a:rPr lang="en-IN" dirty="0">
                <a:latin typeface="+mn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06A3-EEC8-C8E7-EFD7-28F7F18E4CFF}"/>
              </a:ext>
            </a:extLst>
          </p:cNvPr>
          <p:cNvSpPr txBox="1"/>
          <p:nvPr/>
        </p:nvSpPr>
        <p:spPr>
          <a:xfrm>
            <a:off x="5541264" y="3590150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+mn-lt"/>
              </a:rPr>
              <a:t>Open your terminal(</a:t>
            </a:r>
            <a:r>
              <a:rPr lang="en-IN" sz="1600" dirty="0" err="1">
                <a:latin typeface="+mn-lt"/>
              </a:rPr>
              <a:t>cmd</a:t>
            </a:r>
            <a:r>
              <a:rPr lang="en-IN" sz="1600" dirty="0">
                <a:latin typeface="+mn-lt"/>
              </a:rPr>
              <a:t> or </a:t>
            </a:r>
            <a:r>
              <a:rPr lang="en-IN" sz="1600" dirty="0" err="1">
                <a:latin typeface="+mn-lt"/>
              </a:rPr>
              <a:t>powershell</a:t>
            </a:r>
            <a:r>
              <a:rPr lang="en-IN" sz="1600" dirty="0">
                <a:latin typeface="+mn-lt"/>
              </a:rPr>
              <a:t>) run one by one these commands and make sure enter your password after first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mysql</a:t>
            </a:r>
            <a:r>
              <a:rPr lang="en-IN" dirty="0">
                <a:latin typeface="+mn-lt"/>
              </a:rPr>
              <a:t> --local-</a:t>
            </a:r>
            <a:r>
              <a:rPr lang="en-IN" dirty="0" err="1">
                <a:latin typeface="+mn-lt"/>
              </a:rPr>
              <a:t>infile</a:t>
            </a:r>
            <a:r>
              <a:rPr lang="en-IN" dirty="0">
                <a:latin typeface="+mn-lt"/>
              </a:rPr>
              <a:t>=1 -u root –p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SET GLOBAL 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 = 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SHOW VARIABLES LIKE '</a:t>
            </a:r>
            <a:r>
              <a:rPr lang="en-GB" dirty="0" err="1">
                <a:latin typeface="+mn-lt"/>
              </a:rPr>
              <a:t>local_infile</a:t>
            </a:r>
            <a:r>
              <a:rPr lang="en-GB" dirty="0">
                <a:latin typeface="+mn-lt"/>
              </a:rPr>
              <a:t>’;</a:t>
            </a:r>
          </a:p>
          <a:p>
            <a:endParaRPr lang="en-GB" dirty="0">
              <a:latin typeface="+mn-lt"/>
            </a:endParaRPr>
          </a:p>
          <a:p>
            <a:r>
              <a:rPr lang="en-IN" sz="1600" dirty="0">
                <a:latin typeface="+mn-lt"/>
              </a:rPr>
              <a:t>Then Exit and Restart the </a:t>
            </a:r>
            <a:r>
              <a:rPr lang="en-IN" sz="1600" b="1" dirty="0" err="1">
                <a:latin typeface="+mn-lt"/>
              </a:rPr>
              <a:t>sql</a:t>
            </a:r>
            <a:r>
              <a:rPr lang="en-IN" sz="1600" dirty="0">
                <a:latin typeface="+mn-lt"/>
              </a:rPr>
              <a:t> </a:t>
            </a:r>
            <a:r>
              <a:rPr lang="en-IN" sz="1600" b="1" dirty="0">
                <a:latin typeface="+mn-lt"/>
              </a:rPr>
              <a:t>server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2C431-F867-D94D-C4FF-C4F774F48A64}"/>
              </a:ext>
            </a:extLst>
          </p:cNvPr>
          <p:cNvSpPr txBox="1"/>
          <p:nvPr/>
        </p:nvSpPr>
        <p:spPr>
          <a:xfrm>
            <a:off x="5410200" y="2865252"/>
            <a:ext cx="65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Error Code: 1290. The MySQL server is running with the --secure-file-</a:t>
            </a:r>
            <a:r>
              <a:rPr lang="en-GB" sz="1600" b="1" dirty="0" err="1">
                <a:latin typeface="+mn-lt"/>
              </a:rPr>
              <a:t>priv</a:t>
            </a:r>
            <a:r>
              <a:rPr lang="en-GB" sz="1600" b="1" dirty="0">
                <a:latin typeface="+mn-lt"/>
              </a:rPr>
              <a:t> option so it cannot execute this statement  follow these steps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55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0" y="1752600"/>
            <a:ext cx="7848600" cy="1490218"/>
          </a:xfrm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110" dirty="0">
                <a:latin typeface="Arial"/>
                <a:cs typeface="Arial"/>
              </a:rPr>
              <a:t>FUNCTION</a:t>
            </a:r>
            <a:r>
              <a:rPr lang="en-GB" sz="5400" spc="110" dirty="0">
                <a:latin typeface="Arial"/>
                <a:cs typeface="Arial"/>
              </a:rPr>
              <a:t>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0931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83494"/>
            <a:ext cx="10030460" cy="17949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solidFill>
                  <a:srgbClr val="000000"/>
                </a:solidFill>
              </a:rPr>
              <a:t>Types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of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577" y="2837591"/>
            <a:ext cx="10316845" cy="268387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2400" b="1" dirty="0">
                <a:latin typeface="Calibri"/>
                <a:cs typeface="Calibri"/>
              </a:rPr>
              <a:t>System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lang="en-GB" sz="2400" spc="-10" dirty="0">
              <a:latin typeface="Calibri"/>
              <a:cs typeface="Calibri"/>
            </a:endParaRPr>
          </a:p>
          <a:p>
            <a:pPr marL="12701">
              <a:lnSpc>
                <a:spcPct val="100000"/>
              </a:lnSpc>
              <a:spcBef>
                <a:spcPts val="330"/>
              </a:spcBef>
              <a:tabLst>
                <a:tab pos="527685" algn="l"/>
              </a:tabLst>
            </a:pPr>
            <a:endParaRPr sz="2400" dirty="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Example: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rand(),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round(),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upper(),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lower(),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count(),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sum(),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avg(), </a:t>
            </a:r>
            <a:r>
              <a:rPr sz="2000" dirty="0">
                <a:latin typeface="Calibri"/>
                <a:cs typeface="Calibri"/>
              </a:rPr>
              <a:t>max(),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etc</a:t>
            </a:r>
            <a:endParaRPr sz="2000" dirty="0">
              <a:latin typeface="Calibri"/>
              <a:cs typeface="Calibri"/>
            </a:endParaRPr>
          </a:p>
          <a:p>
            <a:pPr marL="12065" marR="505459">
              <a:lnSpc>
                <a:spcPts val="3460"/>
              </a:lnSpc>
              <a:spcBef>
                <a:spcPts val="980"/>
              </a:spcBef>
              <a:tabLst>
                <a:tab pos="527685" algn="l"/>
              </a:tabLst>
            </a:pPr>
            <a:r>
              <a:rPr lang="en-GB" sz="2400" spc="-10" dirty="0">
                <a:latin typeface="Calibri"/>
                <a:cs typeface="Calibri"/>
              </a:rPr>
              <a:t>2.   </a:t>
            </a:r>
            <a:r>
              <a:rPr sz="2400" b="1" spc="-10" dirty="0">
                <a:latin typeface="Calibri"/>
                <a:cs typeface="Calibri"/>
              </a:rPr>
              <a:t>User-</a:t>
            </a:r>
            <a:r>
              <a:rPr sz="2400" b="1" dirty="0">
                <a:latin typeface="Calibri"/>
                <a:cs typeface="Calibri"/>
              </a:rPr>
              <a:t>Defined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Function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06A58A-CA1C-1230-EF9A-A1F2EC94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730" y="2969295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Scalar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single values (numeric (abs), string,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Aggregate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operate on sets of rows.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b="0" spc="-100" dirty="0">
                <a:solidFill>
                  <a:srgbClr val="000000"/>
                </a:solidFill>
                <a:latin typeface="Calibri"/>
                <a:cs typeface="Calibri"/>
              </a:rPr>
              <a:t>(rows)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6C39D-8481-F72E-E97B-6D839D485F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7843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7560D-8EC2-933F-00A6-979EF15AA7EF}"/>
              </a:ext>
            </a:extLst>
          </p:cNvPr>
          <p:cNvSpPr txBox="1"/>
          <p:nvPr/>
        </p:nvSpPr>
        <p:spPr>
          <a:xfrm>
            <a:off x="457200" y="887997"/>
            <a:ext cx="5257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CREATE TABLE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INT PRIMARY KEY</a:t>
            </a:r>
            <a:r>
              <a:rPr lang="en-IN" sz="1600" dirty="0">
                <a:latin typeface="+mn-lt"/>
              </a:rPr>
              <a:t>,  		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VARCHAR(50)</a:t>
            </a:r>
            <a:r>
              <a:rPr lang="en-IN" sz="1600" dirty="0">
                <a:latin typeface="+mn-lt"/>
              </a:rPr>
              <a:t>,</a:t>
            </a:r>
          </a:p>
          <a:p>
            <a:r>
              <a:rPr lang="en-IN" sz="1600" dirty="0">
                <a:latin typeface="+mn-lt"/>
              </a:rPr>
              <a:t>		 amount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DECIMAL(10,2),  </a:t>
            </a:r>
          </a:p>
          <a:p>
            <a:r>
              <a:rPr lang="en-IN" sz="1600" dirty="0">
                <a:latin typeface="+mn-lt"/>
              </a:rPr>
              <a:t>		mode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VARCHAR(30), </a:t>
            </a:r>
          </a:p>
          <a:p>
            <a:r>
              <a:rPr lang="en-IN" sz="1600" dirty="0">
                <a:latin typeface="+mn-lt"/>
              </a:rPr>
              <a:t>		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 </a:t>
            </a:r>
            <a:r>
              <a:rPr lang="en-IN" sz="1600" dirty="0">
                <a:solidFill>
                  <a:srgbClr val="00B0F0"/>
                </a:solidFill>
                <a:latin typeface="+mn-lt"/>
              </a:rPr>
              <a:t>DATE</a:t>
            </a:r>
            <a:r>
              <a:rPr lang="en-IN" sz="1600" dirty="0">
                <a:latin typeface="+mn-lt"/>
              </a:rPr>
              <a:t>);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solidFill>
                  <a:srgbClr val="00B0F0"/>
                </a:solidFill>
                <a:latin typeface="+mn-lt"/>
              </a:rPr>
              <a:t>INSERT INTO </a:t>
            </a:r>
            <a:r>
              <a:rPr lang="en-IN" sz="1600" dirty="0" err="1">
                <a:latin typeface="+mn-lt"/>
              </a:rPr>
              <a:t>Payments_fun</a:t>
            </a:r>
            <a:r>
              <a:rPr lang="en-IN" sz="1600" dirty="0">
                <a:latin typeface="+mn-lt"/>
              </a:rPr>
              <a:t> (</a:t>
            </a:r>
            <a:r>
              <a:rPr lang="en-IN" sz="1600" dirty="0" err="1">
                <a:latin typeface="+mn-lt"/>
              </a:rPr>
              <a:t>payment_id</a:t>
            </a:r>
            <a:r>
              <a:rPr lang="en-IN" sz="1600" dirty="0">
                <a:latin typeface="+mn-lt"/>
              </a:rPr>
              <a:t>, </a:t>
            </a:r>
            <a:r>
              <a:rPr lang="en-IN" sz="1600" dirty="0" err="1">
                <a:latin typeface="+mn-lt"/>
              </a:rPr>
              <a:t>customer_name</a:t>
            </a:r>
            <a:r>
              <a:rPr lang="en-IN" sz="1600" dirty="0">
                <a:latin typeface="+mn-lt"/>
              </a:rPr>
              <a:t>, amount, mode, </a:t>
            </a:r>
            <a:r>
              <a:rPr lang="en-IN" sz="1600" dirty="0" err="1">
                <a:latin typeface="+mn-lt"/>
              </a:rPr>
              <a:t>payment_date</a:t>
            </a:r>
            <a:r>
              <a:rPr lang="en-IN" sz="1600" dirty="0">
                <a:latin typeface="+mn-lt"/>
              </a:rPr>
              <a:t>) VALUES(1, 'Arjun', 60, 'Cash', '2020-09-24’),</a:t>
            </a:r>
          </a:p>
          <a:p>
            <a:r>
              <a:rPr lang="en-IN" sz="1600" dirty="0">
                <a:latin typeface="+mn-lt"/>
              </a:rPr>
              <a:t>	(2, 'Meera', 30, 'Credit Card', '2020-04-27’),</a:t>
            </a:r>
          </a:p>
          <a:p>
            <a:r>
              <a:rPr lang="en-IN" sz="1600" dirty="0">
                <a:latin typeface="+mn-lt"/>
              </a:rPr>
              <a:t>	(3, 'Ravi', 90, 'Credit Card', '2020-07-07’),</a:t>
            </a:r>
          </a:p>
          <a:p>
            <a:r>
              <a:rPr lang="en-IN" sz="1600" dirty="0">
                <a:latin typeface="+mn-lt"/>
              </a:rPr>
              <a:t>	(4, 'Sneha', 50, 'Debit Card', '2020-02-12’),</a:t>
            </a:r>
          </a:p>
          <a:p>
            <a:r>
              <a:rPr lang="en-IN" sz="1600" dirty="0">
                <a:latin typeface="+mn-lt"/>
              </a:rPr>
              <a:t>	(5, 'Kiran', 40, 'Mobile Payment', '2020-11-20’),</a:t>
            </a:r>
          </a:p>
          <a:p>
            <a:r>
              <a:rPr lang="en-IN" sz="1600" dirty="0">
                <a:latin typeface="+mn-lt"/>
              </a:rPr>
              <a:t>	(6, 'Priya', 40, 'Debit Card', '2021-06-28’),</a:t>
            </a:r>
          </a:p>
          <a:p>
            <a:r>
              <a:rPr lang="en-IN" sz="1600" dirty="0">
                <a:latin typeface="+mn-lt"/>
              </a:rPr>
              <a:t>	(7, 'Rahul', 10, 'Cash', '2021-08-25’),</a:t>
            </a:r>
          </a:p>
          <a:p>
            <a:r>
              <a:rPr lang="en-IN" sz="1600" dirty="0">
                <a:latin typeface="+mn-lt"/>
              </a:rPr>
              <a:t>	(8, 'Anita', 30, 'Mobile Payment', '2021-06-17’),</a:t>
            </a:r>
          </a:p>
          <a:p>
            <a:r>
              <a:rPr lang="en-IN" sz="1600" dirty="0">
                <a:latin typeface="+mn-lt"/>
              </a:rPr>
              <a:t>	(9, 'Vikram', 80, 'Cash', '2021-08-25’),</a:t>
            </a:r>
          </a:p>
          <a:p>
            <a:r>
              <a:rPr lang="en-IN" sz="1600" dirty="0">
                <a:latin typeface="+mn-lt"/>
              </a:rPr>
              <a:t>	(10, 'Divya', 50, 'Mobile Payment', '2021-11-03’),</a:t>
            </a:r>
          </a:p>
          <a:p>
            <a:r>
              <a:rPr lang="en-IN" sz="1600" dirty="0">
                <a:latin typeface="+mn-lt"/>
              </a:rPr>
              <a:t>	(11, 'Suresh', 70, 'Cash', '2022-11-01’),</a:t>
            </a:r>
          </a:p>
          <a:p>
            <a:r>
              <a:rPr lang="en-IN" sz="1600" dirty="0">
                <a:latin typeface="+mn-lt"/>
              </a:rPr>
              <a:t>	(12, 'Neha', 60,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'2022-09-11’),</a:t>
            </a:r>
          </a:p>
          <a:p>
            <a:r>
              <a:rPr lang="en-IN" sz="1600" dirty="0">
                <a:latin typeface="+mn-lt"/>
              </a:rPr>
              <a:t>	(13, 'Ajay', 30, '</a:t>
            </a:r>
            <a:r>
              <a:rPr lang="en-IN" sz="1600" dirty="0" err="1">
                <a:latin typeface="+mn-lt"/>
              </a:rPr>
              <a:t>Netbanking</a:t>
            </a:r>
            <a:r>
              <a:rPr lang="en-IN" sz="1600" dirty="0">
                <a:latin typeface="+mn-lt"/>
              </a:rPr>
              <a:t>', '2022-12-10’),</a:t>
            </a:r>
          </a:p>
          <a:p>
            <a:r>
              <a:rPr lang="en-IN" sz="1600" dirty="0">
                <a:latin typeface="+mn-lt"/>
              </a:rPr>
              <a:t>	(14, 'Varun', 50, 'Credit Card', '2022-05-14’),</a:t>
            </a:r>
          </a:p>
          <a:p>
            <a:r>
              <a:rPr lang="en-IN" sz="1600" dirty="0">
                <a:latin typeface="+mn-lt"/>
              </a:rPr>
              <a:t>	(15, 'Pooja', 30, 'Credit Card', '2022-09-25');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B0AB-769C-B946-2C86-D65B845D918B}"/>
              </a:ext>
            </a:extLst>
          </p:cNvPr>
          <p:cNvSpPr txBox="1"/>
          <p:nvPr/>
        </p:nvSpPr>
        <p:spPr>
          <a:xfrm>
            <a:off x="298704" y="18164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Payments_fun</a:t>
            </a:r>
            <a:r>
              <a:rPr lang="en-GB" sz="2800" b="1" dirty="0">
                <a:latin typeface="+mj-lt"/>
              </a:rPr>
              <a:t> table</a:t>
            </a:r>
            <a:endParaRPr lang="en-IN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F92-CAAC-7210-9191-A844A388A81F}"/>
              </a:ext>
            </a:extLst>
          </p:cNvPr>
          <p:cNvSpPr txBox="1"/>
          <p:nvPr/>
        </p:nvSpPr>
        <p:spPr>
          <a:xfrm>
            <a:off x="6477002" y="1365051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1. Find the absolute difference between the highest and lowest payment amounts.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2. Round the average payment amount to 2 decimal places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3. Show all customer names in uppercase.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4. Extract the first 3 letters of each payment mode.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5. Find all payments made in 2021.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6. Calculate the number of days between the earliest and latest payment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7. Count how many payments were made by Credit Card.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8. Find the total amount collected per payment mode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0C847-8A01-7310-C7F2-1DE69EB33867}"/>
              </a:ext>
            </a:extLst>
          </p:cNvPr>
          <p:cNvSpPr txBox="1"/>
          <p:nvPr/>
        </p:nvSpPr>
        <p:spPr>
          <a:xfrm>
            <a:off x="6705602" y="449346"/>
            <a:ext cx="47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Solve these Using </a:t>
            </a:r>
            <a:r>
              <a:rPr lang="en-GB" sz="2000" b="1" dirty="0" err="1">
                <a:latin typeface="+mj-lt"/>
              </a:rPr>
              <a:t>Payments_fun</a:t>
            </a:r>
            <a:r>
              <a:rPr lang="en-GB" sz="2000" b="1" dirty="0">
                <a:latin typeface="+mj-lt"/>
              </a:rPr>
              <a:t> table</a:t>
            </a:r>
            <a:endParaRPr lang="en-IN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23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8F6D-574F-F5A3-5A3B-7566B6D1B3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430000" y="6401153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BEA-FA8F-0E1E-36C5-2E4CEE74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5149"/>
            <a:ext cx="10832337" cy="617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699AC-D080-A943-FDBC-96A52B96F067}"/>
              </a:ext>
            </a:extLst>
          </p:cNvPr>
          <p:cNvSpPr txBox="1"/>
          <p:nvPr/>
        </p:nvSpPr>
        <p:spPr>
          <a:xfrm>
            <a:off x="375032" y="1013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Functions Cheat Sheet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2945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 dirty="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r>
              <a:rPr lang="en-GB" sz="2200" spc="-10" dirty="0">
                <a:latin typeface="Calibri"/>
                <a:cs typeface="Calibri"/>
              </a:rPr>
              <a:t>_fun</a:t>
            </a:r>
            <a:endParaRPr sz="2200" dirty="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 dirty="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r>
              <a:rPr lang="en-GB" sz="2000" spc="-10" dirty="0">
                <a:latin typeface="Calibri"/>
                <a:cs typeface="Calibri"/>
              </a:rPr>
              <a:t>_fun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507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6677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6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Data Warehouse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Lake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sz="2000" b="1" dirty="0">
                <a:latin typeface="+mj-lt"/>
              </a:rPr>
              <a:t>Data Hub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24" y="3620536"/>
            <a:ext cx="5473444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HUB vs. DATA WAREHOUSE vs. DATA LAKE: KEY DIFFERENCES EXPLAINED ...">
            <a:extLst>
              <a:ext uri="{FF2B5EF4-FFF2-40B4-BE49-F238E27FC236}">
                <a16:creationId xmlns:a16="http://schemas.microsoft.com/office/drawing/2014/main" id="{069FB62D-E9FA-8C1C-79CB-29B92A65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44920"/>
            <a:ext cx="5867400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7615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4391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43830" y="6464985"/>
            <a:ext cx="439167" cy="195149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19003" y="6464985"/>
            <a:ext cx="455929" cy="156068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375389" y="6385089"/>
            <a:ext cx="435611" cy="235964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62967" cy="1644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4391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0833" y="6464984"/>
            <a:ext cx="362967" cy="240615"/>
          </a:xfrm>
        </p:spPr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</TotalTime>
  <Words>6401</Words>
  <Application>Microsoft Office PowerPoint</Application>
  <PresentationFormat>Widescreen</PresentationFormat>
  <Paragraphs>1154</Paragraphs>
  <Slides>109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SQL)</vt:lpstr>
      <vt:lpstr>Creating Database &amp; Tables</vt:lpstr>
      <vt:lpstr>PowerPoint Presentation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PowerPoint Presentation</vt:lpstr>
      <vt:lpstr>The DELETE statement is used to delete existing records in a table</vt:lpstr>
      <vt:lpstr>The DROP TABLE command deletes a table in the database</vt:lpstr>
      <vt:lpstr>PowerPoint Presentation</vt:lpstr>
      <vt:lpstr>PowerPoint Presentation</vt:lpstr>
      <vt:lpstr>The SELECT statement is used to select data from a database.</vt:lpstr>
      <vt:lpstr>The SQL reserved words and characters are called operators, which are used with a WHERE clause in a SQL query Most used operators:</vt:lpstr>
      <vt:lpstr>PowerPoint Presentation</vt:lpstr>
      <vt:lpstr>The WHERE clause is used to filter records.</vt:lpstr>
      <vt:lpstr>The LIMIT clause is used to set an upper limit on the number of rows returned by SQL. Example: below code will return 5 rows of data SELECT column_name FROM table_name LIMIT 5;</vt:lpstr>
      <vt:lpstr>PowerPoint Presentation</vt:lpstr>
      <vt:lpstr>IMPORT CSV FILE</vt:lpstr>
      <vt:lpstr>PowerPoint Presentation</vt:lpstr>
      <vt:lpstr>PowerPoint Presentation</vt:lpstr>
      <vt:lpstr>FUNCTIONS</vt:lpstr>
      <vt:lpstr>Functions in SQL are the database objects that contains a set of SQL statements to perform a specific task. A function accepts input parameters, perform actions, and then return the result. Types of Function:</vt:lpstr>
      <vt:lpstr>Aggregate function performs a calculation on multiple values (rows) and returns a single value.</vt:lpstr>
      <vt:lpstr>String functions are used to perform an operation on input string and return an output string</vt:lpstr>
      <vt:lpstr>PowerPoint Presentation</vt:lpstr>
      <vt:lpstr>PowerPoint Presentation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59</cp:revision>
  <dcterms:created xsi:type="dcterms:W3CDTF">2025-11-11T06:26:11Z</dcterms:created>
  <dcterms:modified xsi:type="dcterms:W3CDTF">2025-11-21T05:49:16Z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